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050" autoAdjust="0"/>
  </p:normalViewPr>
  <p:slideViewPr>
    <p:cSldViewPr>
      <p:cViewPr varScale="1">
        <p:scale>
          <a:sx n="61" d="100"/>
          <a:sy n="61" d="100"/>
        </p:scale>
        <p:origin x="-162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26F78-EED6-457A-8DE6-51DA0DB26D72}" type="datetimeFigureOut">
              <a:rPr lang="en-US" smtClean="0"/>
              <a:t>7/1/2013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BEDD1A-BEF0-471C-ACFE-B1AD7FB1143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DD: drug induced </a:t>
            </a:r>
            <a:r>
              <a:rPr lang="en-US" dirty="0" err="1" smtClean="0"/>
              <a:t>hyperpigmentation</a:t>
            </a:r>
            <a:r>
              <a:rPr lang="en-US" dirty="0" smtClean="0"/>
              <a:t> (</a:t>
            </a:r>
            <a:r>
              <a:rPr lang="en-US" dirty="0" err="1" smtClean="0"/>
              <a:t>minocycline</a:t>
            </a:r>
            <a:r>
              <a:rPr lang="en-US" dirty="0" smtClean="0"/>
              <a:t>, </a:t>
            </a:r>
            <a:r>
              <a:rPr lang="en-US" dirty="0" err="1" smtClean="0"/>
              <a:t>antimalarials</a:t>
            </a:r>
            <a:r>
              <a:rPr lang="en-US" dirty="0" smtClean="0"/>
              <a:t>, </a:t>
            </a:r>
            <a:r>
              <a:rPr lang="en-US" dirty="0" err="1" smtClean="0"/>
              <a:t>mepacrine</a:t>
            </a:r>
            <a:r>
              <a:rPr lang="en-US" dirty="0" smtClean="0"/>
              <a:t>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amiodarone</a:t>
            </a:r>
            <a:r>
              <a:rPr lang="en-US" baseline="0" dirty="0" smtClean="0"/>
              <a:t>, topical hydroquinone, </a:t>
            </a:r>
            <a:r>
              <a:rPr lang="en-US" baseline="0" dirty="0" err="1" smtClean="0"/>
              <a:t>argyria</a:t>
            </a:r>
            <a:r>
              <a:rPr lang="en-US" baseline="0" dirty="0" smtClean="0"/>
              <a:t>) , ashy </a:t>
            </a:r>
            <a:r>
              <a:rPr lang="en-US" baseline="0" dirty="0" err="1" smtClean="0"/>
              <a:t>dermatosis</a:t>
            </a:r>
            <a:r>
              <a:rPr lang="en-US" baseline="0" dirty="0" smtClean="0"/>
              <a:t>, LPP, </a:t>
            </a:r>
            <a:r>
              <a:rPr lang="en-US" baseline="0" dirty="0" err="1" smtClean="0"/>
              <a:t>ochronosis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EDD1A-BEF0-471C-ACFE-B1AD7FB1143B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Rickettsia</a:t>
            </a:r>
            <a:r>
              <a:rPr lang="en-US" baseline="0" dirty="0" smtClean="0"/>
              <a:t> (</a:t>
            </a:r>
            <a:r>
              <a:rPr lang="en-US" baseline="0" dirty="0" err="1" smtClean="0"/>
              <a:t>tache</a:t>
            </a:r>
            <a:r>
              <a:rPr lang="en-US" baseline="0" dirty="0" smtClean="0"/>
              <a:t> noir)</a:t>
            </a:r>
          </a:p>
          <a:p>
            <a:r>
              <a:rPr lang="en-US" baseline="0" dirty="0" smtClean="0"/>
              <a:t>Q. Rx of choice ? </a:t>
            </a:r>
            <a:r>
              <a:rPr lang="en-US" baseline="0" dirty="0" err="1" smtClean="0"/>
              <a:t>Tetracyclines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EDD1A-BEF0-471C-ACFE-B1AD7FB1143B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Chloracne</a:t>
            </a:r>
            <a:r>
              <a:rPr lang="en-US" dirty="0" smtClean="0"/>
              <a:t> – </a:t>
            </a:r>
            <a:r>
              <a:rPr lang="en-US" dirty="0" err="1" smtClean="0"/>
              <a:t>Halogenoderma</a:t>
            </a:r>
            <a:r>
              <a:rPr lang="en-US" dirty="0" smtClean="0"/>
              <a:t> ( Hint:</a:t>
            </a:r>
            <a:r>
              <a:rPr lang="en-US" baseline="0" dirty="0" smtClean="0"/>
              <a:t> factory worker)</a:t>
            </a:r>
          </a:p>
          <a:p>
            <a:r>
              <a:rPr lang="en-US" baseline="0" dirty="0" smtClean="0"/>
              <a:t>Q. Systemic evaluation? Hepatic profile (for HCC- 2ndry to hydrocarbon exposure)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EDD1A-BEF0-471C-ACFE-B1AD7FB1143B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Nodular</a:t>
            </a:r>
            <a:r>
              <a:rPr lang="en-US" baseline="0" dirty="0" smtClean="0"/>
              <a:t> scabies</a:t>
            </a:r>
          </a:p>
          <a:p>
            <a:r>
              <a:rPr lang="en-US" baseline="0" dirty="0" smtClean="0"/>
              <a:t>DD: deep mycosis, B cell lymphoma, metastatic </a:t>
            </a:r>
            <a:r>
              <a:rPr lang="en-US" baseline="0" dirty="0" err="1" smtClean="0"/>
              <a:t>crohns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sarcoidosis</a:t>
            </a:r>
            <a:r>
              <a:rPr lang="en-US" baseline="0" dirty="0" smtClean="0"/>
              <a:t>, cut </a:t>
            </a:r>
            <a:r>
              <a:rPr lang="en-US" baseline="0" dirty="0" err="1" smtClean="0"/>
              <a:t>mets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pseudolymphoma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persistant</a:t>
            </a:r>
            <a:r>
              <a:rPr lang="en-US" baseline="0" dirty="0" smtClean="0"/>
              <a:t> insect bite reaction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EDD1A-BEF0-471C-ACFE-B1AD7FB1143B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Pyogenic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granuloma</a:t>
            </a:r>
            <a:endParaRPr lang="en-US" baseline="0" dirty="0" smtClean="0"/>
          </a:p>
          <a:p>
            <a:r>
              <a:rPr lang="en-US" baseline="0" dirty="0" smtClean="0"/>
              <a:t>DD: Chancre, </a:t>
            </a:r>
            <a:r>
              <a:rPr lang="en-US" baseline="0" dirty="0" err="1" smtClean="0"/>
              <a:t>mucocoele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EDD1A-BEF0-471C-ACFE-B1AD7FB1143B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Borderline leprosy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EDD1A-BEF0-471C-ACFE-B1AD7FB1143B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Neutrophilic</a:t>
            </a:r>
            <a:r>
              <a:rPr lang="en-US" dirty="0" smtClean="0"/>
              <a:t> </a:t>
            </a:r>
            <a:r>
              <a:rPr lang="en-US" dirty="0" err="1" smtClean="0"/>
              <a:t>eccrine</a:t>
            </a:r>
            <a:r>
              <a:rPr lang="en-US" dirty="0" smtClean="0"/>
              <a:t> </a:t>
            </a:r>
            <a:r>
              <a:rPr lang="en-US" dirty="0" err="1" smtClean="0"/>
              <a:t>hidradenitis</a:t>
            </a:r>
            <a:r>
              <a:rPr lang="en-US" dirty="0" smtClean="0"/>
              <a:t> (Hint: pt has hematological malignancy)</a:t>
            </a:r>
          </a:p>
          <a:p>
            <a:r>
              <a:rPr lang="en-US" baseline="0" dirty="0" smtClean="0"/>
              <a:t>DD: Sweets, EM, drug induced toxic </a:t>
            </a:r>
            <a:r>
              <a:rPr lang="en-US" baseline="0" dirty="0" err="1" smtClean="0"/>
              <a:t>erythemas</a:t>
            </a:r>
            <a:endParaRPr lang="en-US" baseline="0" dirty="0" smtClean="0"/>
          </a:p>
          <a:p>
            <a:r>
              <a:rPr lang="en-US" baseline="0" dirty="0" smtClean="0"/>
              <a:t>Q: types of NEH? (4types: chemo-induced, infections related, HIV ass, idiopathic in children)</a:t>
            </a:r>
          </a:p>
          <a:p>
            <a:r>
              <a:rPr lang="en-US" baseline="0" dirty="0" smtClean="0"/>
              <a:t>Q: </a:t>
            </a:r>
            <a:r>
              <a:rPr lang="en-US" baseline="0" dirty="0" err="1" smtClean="0"/>
              <a:t>histopath</a:t>
            </a:r>
            <a:r>
              <a:rPr lang="en-US" baseline="0" dirty="0" smtClean="0"/>
              <a:t> findings?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EDD1A-BEF0-471C-ACFE-B1AD7FB1143B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Mat like </a:t>
            </a:r>
            <a:r>
              <a:rPr lang="en-US" dirty="0" err="1" smtClean="0"/>
              <a:t>telengiectasis</a:t>
            </a:r>
            <a:r>
              <a:rPr lang="en-US" baseline="0" dirty="0" smtClean="0"/>
              <a:t> of </a:t>
            </a:r>
            <a:r>
              <a:rPr lang="en-US" baseline="0" dirty="0" err="1" smtClean="0"/>
              <a:t>Syst</a:t>
            </a:r>
            <a:r>
              <a:rPr lang="en-US" baseline="0" dirty="0" smtClean="0"/>
              <a:t> sclerosis (Hint: similar lesions on face)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EDD1A-BEF0-471C-ACFE-B1AD7FB1143B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Primary herpes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EDD1A-BEF0-471C-ACFE-B1AD7FB1143B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DD: contact dermatitis, scaling after sunburn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EDD1A-BEF0-471C-ACFE-B1AD7FB1143B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XP with nodular BCC (but eye changes are absent)</a:t>
            </a:r>
          </a:p>
          <a:p>
            <a:r>
              <a:rPr lang="en-US" dirty="0" smtClean="0"/>
              <a:t>DD:</a:t>
            </a:r>
            <a:r>
              <a:rPr lang="en-US" baseline="0" dirty="0" smtClean="0"/>
              <a:t> EDV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EDD1A-BEF0-471C-ACFE-B1AD7FB1143B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LP </a:t>
            </a:r>
            <a:r>
              <a:rPr lang="en-US" dirty="0" err="1" smtClean="0"/>
              <a:t>pemphigoides</a:t>
            </a:r>
            <a:r>
              <a:rPr lang="en-US" dirty="0" smtClean="0"/>
              <a:t> / </a:t>
            </a:r>
            <a:r>
              <a:rPr lang="en-US" dirty="0" err="1" smtClean="0"/>
              <a:t>bullous</a:t>
            </a:r>
            <a:r>
              <a:rPr lang="en-US" dirty="0" smtClean="0"/>
              <a:t> LP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EDD1A-BEF0-471C-ACFE-B1AD7FB1143B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Lentiginosis</a:t>
            </a:r>
            <a:endParaRPr lang="en-US" dirty="0" smtClean="0"/>
          </a:p>
          <a:p>
            <a:r>
              <a:rPr lang="en-US" dirty="0" smtClean="0"/>
              <a:t>DD: </a:t>
            </a:r>
            <a:r>
              <a:rPr lang="en-US" dirty="0" err="1" smtClean="0"/>
              <a:t>mastocytosis</a:t>
            </a:r>
            <a:endParaRPr lang="en-US" dirty="0" smtClean="0"/>
          </a:p>
          <a:p>
            <a:r>
              <a:rPr lang="en-US" dirty="0" smtClean="0"/>
              <a:t>Q:</a:t>
            </a:r>
            <a:r>
              <a:rPr lang="en-US" baseline="0" dirty="0" smtClean="0"/>
              <a:t> name </a:t>
            </a:r>
            <a:r>
              <a:rPr lang="en-US" baseline="0" dirty="0" err="1" smtClean="0"/>
              <a:t>lentiginosis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synd</a:t>
            </a:r>
            <a:r>
              <a:rPr lang="en-US" baseline="0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EDD1A-BEF0-471C-ACFE-B1AD7FB1143B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Bullous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icthyosiform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erythroderma</a:t>
            </a:r>
            <a:r>
              <a:rPr lang="en-US" baseline="0" dirty="0" smtClean="0"/>
              <a:t> (mousse-ring lesions)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EDD1A-BEF0-471C-ACFE-B1AD7FB1143B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BCC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EDD1A-BEF0-471C-ACFE-B1AD7FB1143B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EDD1A-BEF0-471C-ACFE-B1AD7FB1143B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Pachonychia</a:t>
            </a:r>
            <a:r>
              <a:rPr lang="en-US" dirty="0" smtClean="0"/>
              <a:t> </a:t>
            </a:r>
            <a:r>
              <a:rPr lang="en-US" dirty="0" err="1" smtClean="0"/>
              <a:t>congenita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EDD1A-BEF0-471C-ACFE-B1AD7FB1143B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Sebaceous hyperplasia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EDD1A-BEF0-471C-ACFE-B1AD7FB1143B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Favus</a:t>
            </a:r>
            <a:r>
              <a:rPr lang="en-US" dirty="0" smtClean="0"/>
              <a:t> (</a:t>
            </a:r>
            <a:r>
              <a:rPr lang="en-US" dirty="0" err="1" smtClean="0"/>
              <a:t>scutula</a:t>
            </a:r>
            <a:r>
              <a:rPr lang="en-US" dirty="0" smtClean="0"/>
              <a:t>)</a:t>
            </a:r>
          </a:p>
          <a:p>
            <a:r>
              <a:rPr lang="en-US" dirty="0" smtClean="0"/>
              <a:t>Q:</a:t>
            </a:r>
            <a:r>
              <a:rPr lang="en-US" baseline="0" dirty="0" smtClean="0"/>
              <a:t> features on hair microscopy? (air spaces)</a:t>
            </a:r>
          </a:p>
          <a:p>
            <a:r>
              <a:rPr lang="en-US" baseline="0" dirty="0" smtClean="0"/>
              <a:t>Q: organism ? </a:t>
            </a:r>
            <a:r>
              <a:rPr lang="en-US" baseline="0" smtClean="0"/>
              <a:t>Schonlenii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EDD1A-BEF0-471C-ACFE-B1AD7FB1143B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45547-68E2-4C71-8BA7-A1CBCB7D4D2C}" type="datetimeFigureOut">
              <a:rPr lang="en-US" smtClean="0"/>
              <a:pPr/>
              <a:t>7/1/2013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962FB-A362-41B3-9592-2CE3E36C0D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45547-68E2-4C71-8BA7-A1CBCB7D4D2C}" type="datetimeFigureOut">
              <a:rPr lang="en-US" smtClean="0"/>
              <a:pPr/>
              <a:t>7/1/2013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962FB-A362-41B3-9592-2CE3E36C0D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45547-68E2-4C71-8BA7-A1CBCB7D4D2C}" type="datetimeFigureOut">
              <a:rPr lang="en-US" smtClean="0"/>
              <a:pPr/>
              <a:t>7/1/2013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962FB-A362-41B3-9592-2CE3E36C0D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45547-68E2-4C71-8BA7-A1CBCB7D4D2C}" type="datetimeFigureOut">
              <a:rPr lang="en-US" smtClean="0"/>
              <a:pPr/>
              <a:t>7/1/2013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962FB-A362-41B3-9592-2CE3E36C0D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45547-68E2-4C71-8BA7-A1CBCB7D4D2C}" type="datetimeFigureOut">
              <a:rPr lang="en-US" smtClean="0"/>
              <a:pPr/>
              <a:t>7/1/2013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962FB-A362-41B3-9592-2CE3E36C0D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45547-68E2-4C71-8BA7-A1CBCB7D4D2C}" type="datetimeFigureOut">
              <a:rPr lang="en-US" smtClean="0"/>
              <a:pPr/>
              <a:t>7/1/2013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962FB-A362-41B3-9592-2CE3E36C0D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45547-68E2-4C71-8BA7-A1CBCB7D4D2C}" type="datetimeFigureOut">
              <a:rPr lang="en-US" smtClean="0"/>
              <a:pPr/>
              <a:t>7/1/2013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962FB-A362-41B3-9592-2CE3E36C0D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45547-68E2-4C71-8BA7-A1CBCB7D4D2C}" type="datetimeFigureOut">
              <a:rPr lang="en-US" smtClean="0"/>
              <a:pPr/>
              <a:t>7/1/2013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962FB-A362-41B3-9592-2CE3E36C0D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45547-68E2-4C71-8BA7-A1CBCB7D4D2C}" type="datetimeFigureOut">
              <a:rPr lang="en-US" smtClean="0"/>
              <a:pPr/>
              <a:t>7/1/2013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962FB-A362-41B3-9592-2CE3E36C0D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45547-68E2-4C71-8BA7-A1CBCB7D4D2C}" type="datetimeFigureOut">
              <a:rPr lang="en-US" smtClean="0"/>
              <a:pPr/>
              <a:t>7/1/2013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962FB-A362-41B3-9592-2CE3E36C0D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45547-68E2-4C71-8BA7-A1CBCB7D4D2C}" type="datetimeFigureOut">
              <a:rPr lang="en-US" smtClean="0"/>
              <a:pPr/>
              <a:t>7/1/2013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962FB-A362-41B3-9592-2CE3E36C0D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C45547-68E2-4C71-8BA7-A1CBCB7D4D2C}" type="datetimeFigureOut">
              <a:rPr lang="en-US" smtClean="0"/>
              <a:pPr/>
              <a:t>7/1/2013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962FB-A362-41B3-9592-2CE3E36C0D9C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2" descr="F:\jauhar pt pics\2013-05-27 19.14.2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09" y="0"/>
            <a:ext cx="9056185" cy="68635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 descr="F:\jauhar pt pics\2013-05-31 11.39.05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25886" y="0"/>
            <a:ext cx="51435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 descr="F:\jauhar pt pics\2013-06-06 10.47.5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9171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 descr="F:\jauhar pt pics\2013-06-13 08.43.0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-42096"/>
            <a:ext cx="5143536" cy="68580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122" name="Picture 2" descr="F:\jauhar pt pic 1\2012-06-27 10.12.45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35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146" name="Picture 2" descr="F:\jauhar pt pic 1\2012-08-27 12.28.1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lum bright="-10000"/>
          </a:blip>
          <a:srcRect/>
          <a:stretch>
            <a:fillRect/>
          </a:stretch>
        </p:blipFill>
        <p:spPr bwMode="auto">
          <a:xfrm>
            <a:off x="2325887" y="53156"/>
            <a:ext cx="5103633" cy="68048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170" name="Picture 2" descr="F:\jauhar pt pic 1\2012-09-05 10.58.2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lum bright="-10000"/>
          </a:blip>
          <a:srcRect/>
          <a:stretch>
            <a:fillRect/>
          </a:stretch>
        </p:blipFill>
        <p:spPr bwMode="auto">
          <a:xfrm>
            <a:off x="0" y="-1"/>
            <a:ext cx="9144000" cy="68776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194" name="Picture 2" descr="F:\jauhar pt pic 1\2012-09-24 09.39.1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1437" cy="70243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218" name="Picture 2" descr="F:\jauhar pt pic 1\2012-10-15 13.20.4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1437" cy="68635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42" name="Picture 2" descr="F:\jauhar pt pic 1\2012-10-17 09.59.3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" y="0"/>
            <a:ext cx="914403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1266" name="Picture 2" descr="F:\jauhar pt pic 1\2012-10-30 12.55.1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8873" y="1"/>
            <a:ext cx="9222874" cy="69171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2290" name="Picture 2" descr="F:\jauhar pt pic 1\2012-11-05 09.45.1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lum bright="-20000"/>
          </a:blip>
          <a:srcRect/>
          <a:stretch>
            <a:fillRect/>
          </a:stretch>
        </p:blipFill>
        <p:spPr bwMode="auto">
          <a:xfrm>
            <a:off x="2325887" y="53156"/>
            <a:ext cx="5103633" cy="68048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3314" name="Picture 2" descr="F:\jauhar pt pic 1\2013-01-03 12.16.1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lum bright="-10000"/>
          </a:blip>
          <a:srcRect/>
          <a:stretch>
            <a:fillRect/>
          </a:stretch>
        </p:blipFill>
        <p:spPr bwMode="auto">
          <a:xfrm>
            <a:off x="-71470" y="-1"/>
            <a:ext cx="9215470" cy="69116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4338" name="Picture 2" descr="F:\jauhar pt pic 1\2013-01-09 09.52.1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53155"/>
            <a:ext cx="5072098" cy="67627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5362" name="Picture 2" descr="F:\jauhar pt pic 1\2013-02-04 10.51.3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860"/>
            <a:ext cx="9056185" cy="67921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6386" name="Picture 2" descr="F:\jauhar pt pic 1\2013-03-01 18.17.4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956407" y="-1170719"/>
            <a:ext cx="7024312" cy="9365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7410" name="Picture 2" descr="F:\jauhar pt pic 1\2013-04-24 12.22.3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1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8434" name="Picture 2" descr="F:\jauhar pt pic 1\2013-05-08 18.55.0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5984" y="-42096"/>
            <a:ext cx="5214974" cy="69532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9458" name="Picture 2" descr="F:\jauhar pt pic 1\2013-05-20 09.28.37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1437" cy="6809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247</Words>
  <Application>Microsoft Office PowerPoint</Application>
  <PresentationFormat>On-screen Show (4:3)</PresentationFormat>
  <Paragraphs>49</Paragraphs>
  <Slides>19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dar</dc:creator>
  <cp:lastModifiedBy>Faizi</cp:lastModifiedBy>
  <cp:revision>8</cp:revision>
  <dcterms:created xsi:type="dcterms:W3CDTF">2013-06-28T03:31:31Z</dcterms:created>
  <dcterms:modified xsi:type="dcterms:W3CDTF">2013-07-01T16:06:21Z</dcterms:modified>
</cp:coreProperties>
</file>