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31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36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39AFF3-771D-4D05-8237-818370F17277}" type="datetimeFigureOut">
              <a:rPr lang="en-US" smtClean="0"/>
              <a:t>10/7/2012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ED07A2-F061-4318-9A4E-4DEB1244220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u="sng" dirty="0" smtClean="0"/>
              <a:t>D/D</a:t>
            </a:r>
          </a:p>
          <a:p>
            <a:pPr marL="228600" indent="-228600">
              <a:buAutoNum type="arabicPeriod"/>
            </a:pPr>
            <a:r>
              <a:rPr lang="en-US" u="none" dirty="0" err="1" smtClean="0"/>
              <a:t>Pyogenic</a:t>
            </a:r>
            <a:r>
              <a:rPr lang="en-US" u="none" dirty="0" smtClean="0"/>
              <a:t>  </a:t>
            </a:r>
            <a:r>
              <a:rPr lang="en-US" u="none" dirty="0" err="1" smtClean="0"/>
              <a:t>granuloma</a:t>
            </a:r>
            <a:endParaRPr lang="en-US" u="none" dirty="0" smtClean="0"/>
          </a:p>
          <a:p>
            <a:pPr marL="228600" indent="-228600">
              <a:buAutoNum type="arabicPeriod"/>
            </a:pPr>
            <a:r>
              <a:rPr lang="en-US" u="none" dirty="0" err="1" smtClean="0"/>
              <a:t>Eccrine</a:t>
            </a:r>
            <a:r>
              <a:rPr lang="en-US" u="none" dirty="0" smtClean="0"/>
              <a:t> </a:t>
            </a:r>
            <a:r>
              <a:rPr lang="en-US" u="none" dirty="0" err="1" smtClean="0"/>
              <a:t>poroma</a:t>
            </a:r>
            <a:endParaRPr lang="en-US" u="none" dirty="0" smtClean="0"/>
          </a:p>
          <a:p>
            <a:pPr marL="228600" indent="-228600">
              <a:buAutoNum type="arabicPeriod"/>
            </a:pPr>
            <a:r>
              <a:rPr lang="en-US" u="none" dirty="0" smtClean="0"/>
              <a:t>Clear cell </a:t>
            </a:r>
            <a:r>
              <a:rPr lang="en-US" u="none" dirty="0" err="1" smtClean="0"/>
              <a:t>acanthoma</a:t>
            </a:r>
            <a:endParaRPr lang="en-US" u="none" dirty="0" smtClean="0"/>
          </a:p>
          <a:p>
            <a:pPr marL="228600" indent="-228600">
              <a:buAutoNum type="arabicPeriod"/>
            </a:pPr>
            <a:r>
              <a:rPr lang="en-US" u="none" dirty="0" smtClean="0"/>
              <a:t>Irritated mole</a:t>
            </a:r>
          </a:p>
          <a:p>
            <a:pPr marL="228600" indent="-228600">
              <a:buAutoNum type="arabicPeriod"/>
            </a:pPr>
            <a:r>
              <a:rPr lang="en-US" u="none" dirty="0" smtClean="0"/>
              <a:t>Nodular</a:t>
            </a:r>
            <a:r>
              <a:rPr lang="en-US" u="none" baseline="0" dirty="0" smtClean="0"/>
              <a:t> BCC</a:t>
            </a:r>
            <a:endParaRPr lang="en-US" u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D07A2-F061-4318-9A4E-4DEB12442203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Erythrokeratoderma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variabalis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D07A2-F061-4318-9A4E-4DEB12442203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u="sng" dirty="0" smtClean="0"/>
              <a:t>D/D</a:t>
            </a:r>
          </a:p>
          <a:p>
            <a:pPr marL="228600" indent="-228600">
              <a:buAutoNum type="arabicPeriod"/>
            </a:pPr>
            <a:r>
              <a:rPr lang="en-US" u="none" dirty="0" smtClean="0"/>
              <a:t>Gouty </a:t>
            </a:r>
            <a:r>
              <a:rPr lang="en-US" u="none" dirty="0" err="1" smtClean="0"/>
              <a:t>tophi</a:t>
            </a:r>
            <a:endParaRPr lang="en-US" u="none" dirty="0" smtClean="0"/>
          </a:p>
          <a:p>
            <a:pPr marL="228600" indent="-228600">
              <a:buAutoNum type="arabicPeriod"/>
            </a:pPr>
            <a:r>
              <a:rPr lang="en-US" u="none" dirty="0" smtClean="0"/>
              <a:t>RA nodules</a:t>
            </a:r>
          </a:p>
          <a:p>
            <a:pPr marL="228600" indent="-228600">
              <a:buAutoNum type="arabicPeriod"/>
            </a:pPr>
            <a:r>
              <a:rPr lang="en-US" u="none" dirty="0" err="1" smtClean="0"/>
              <a:t>Calcinosis</a:t>
            </a:r>
            <a:endParaRPr lang="en-US" u="none" dirty="0" smtClean="0"/>
          </a:p>
          <a:p>
            <a:pPr marL="228600" indent="-228600">
              <a:buAutoNum type="arabicPeriod"/>
            </a:pPr>
            <a:r>
              <a:rPr lang="en-US" u="none" dirty="0" err="1" smtClean="0"/>
              <a:t>Sarcoidosis</a:t>
            </a:r>
            <a:endParaRPr lang="en-US" u="none" dirty="0" smtClean="0"/>
          </a:p>
          <a:p>
            <a:pPr marL="228600" indent="-228600">
              <a:buAutoNum type="arabicPeriod"/>
            </a:pPr>
            <a:r>
              <a:rPr lang="en-US" u="none" dirty="0" err="1" smtClean="0"/>
              <a:t>DLE</a:t>
            </a:r>
            <a:r>
              <a:rPr lang="en-US" u="none" dirty="0" smtClean="0"/>
              <a:t> </a:t>
            </a:r>
            <a:endParaRPr lang="en-US" u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D07A2-F061-4318-9A4E-4DEB12442203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u="sng" dirty="0" smtClean="0"/>
              <a:t>D/D</a:t>
            </a:r>
          </a:p>
          <a:p>
            <a:pPr marL="228600" indent="-228600">
              <a:buAutoNum type="arabicPeriod"/>
            </a:pPr>
            <a:r>
              <a:rPr lang="en-US" u="none" dirty="0" smtClean="0"/>
              <a:t>Healing</a:t>
            </a:r>
            <a:r>
              <a:rPr lang="en-US" u="none" baseline="0" dirty="0" smtClean="0"/>
              <a:t> </a:t>
            </a:r>
            <a:r>
              <a:rPr lang="en-US" u="none" baseline="0" dirty="0" err="1" smtClean="0"/>
              <a:t>pustular</a:t>
            </a:r>
            <a:r>
              <a:rPr lang="en-US" u="none" baseline="0" dirty="0" smtClean="0"/>
              <a:t> psoriasis</a:t>
            </a:r>
          </a:p>
          <a:p>
            <a:pPr marL="228600" indent="-228600">
              <a:buAutoNum type="arabicPeriod"/>
            </a:pPr>
            <a:r>
              <a:rPr lang="en-US" u="none" baseline="0" dirty="0" err="1" smtClean="0"/>
              <a:t>Tinea</a:t>
            </a:r>
            <a:r>
              <a:rPr lang="en-US" u="none" baseline="0" dirty="0" smtClean="0"/>
              <a:t> </a:t>
            </a:r>
            <a:r>
              <a:rPr lang="en-US" u="none" baseline="0" dirty="0" err="1" smtClean="0"/>
              <a:t>corporis</a:t>
            </a:r>
            <a:endParaRPr lang="en-US" u="none" baseline="0" dirty="0" smtClean="0"/>
          </a:p>
          <a:p>
            <a:pPr marL="228600" indent="-228600">
              <a:buAutoNum type="arabicPeriod"/>
            </a:pPr>
            <a:r>
              <a:rPr lang="en-US" u="none" baseline="0" dirty="0" err="1" smtClean="0"/>
              <a:t>Pemphigus</a:t>
            </a:r>
            <a:r>
              <a:rPr lang="en-US" u="none" baseline="0" dirty="0" smtClean="0"/>
              <a:t> </a:t>
            </a:r>
            <a:r>
              <a:rPr lang="en-US" u="none" baseline="0" dirty="0" err="1" smtClean="0"/>
              <a:t>foliaceus</a:t>
            </a:r>
            <a:endParaRPr lang="en-US" u="none" baseline="0" dirty="0" smtClean="0"/>
          </a:p>
          <a:p>
            <a:pPr marL="228600" indent="-228600">
              <a:buAutoNum type="arabicPeriod"/>
            </a:pPr>
            <a:r>
              <a:rPr lang="en-US" u="none" baseline="0" dirty="0" err="1" smtClean="0"/>
              <a:t>SCLE</a:t>
            </a:r>
            <a:endParaRPr lang="en-US" u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D07A2-F061-4318-9A4E-4DEB12442203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eriod"/>
            </a:pPr>
            <a:r>
              <a:rPr lang="en-US" dirty="0" err="1" smtClean="0"/>
              <a:t>Sporotrichosis</a:t>
            </a:r>
            <a:endParaRPr lang="en-US" dirty="0" smtClean="0"/>
          </a:p>
          <a:p>
            <a:pPr marL="228600" indent="-228600">
              <a:buAutoNum type="arabicPeriod"/>
            </a:pPr>
            <a:r>
              <a:rPr lang="en-US" dirty="0" smtClean="0"/>
              <a:t>Lymphatic spread of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leishmaniasis</a:t>
            </a:r>
            <a:endParaRPr lang="en-US" baseline="0" dirty="0" smtClean="0"/>
          </a:p>
          <a:p>
            <a:pPr marL="228600" indent="-228600">
              <a:buAutoNum type="arabicPeriod"/>
            </a:pPr>
            <a:r>
              <a:rPr lang="en-US" baseline="0" dirty="0" smtClean="0"/>
              <a:t>Cat scratch </a:t>
            </a:r>
            <a:r>
              <a:rPr lang="en-US" baseline="0" dirty="0" err="1" smtClean="0"/>
              <a:t>dis</a:t>
            </a:r>
            <a:endParaRPr lang="en-US" baseline="0" dirty="0" smtClean="0"/>
          </a:p>
          <a:p>
            <a:pPr marL="228600" indent="-228600">
              <a:buAutoNum type="arabicPeriod"/>
            </a:pPr>
            <a:r>
              <a:rPr lang="en-US" baseline="0" dirty="0" smtClean="0"/>
              <a:t>Tularemia</a:t>
            </a:r>
          </a:p>
          <a:p>
            <a:pPr marL="228600" indent="-228600">
              <a:buAutoNum type="arabicPeriod"/>
            </a:pPr>
            <a:r>
              <a:rPr lang="en-US" baseline="0" dirty="0" err="1" smtClean="0"/>
              <a:t>Nocardiosis</a:t>
            </a:r>
            <a:r>
              <a:rPr lang="en-US" baseline="0" dirty="0" smtClean="0"/>
              <a:t> </a:t>
            </a:r>
          </a:p>
          <a:p>
            <a:pPr marL="228600" indent="-228600"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D07A2-F061-4318-9A4E-4DEB12442203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eriod"/>
            </a:pPr>
            <a:r>
              <a:rPr lang="en-US" dirty="0" err="1" smtClean="0"/>
              <a:t>Mucocutaneous</a:t>
            </a:r>
            <a:r>
              <a:rPr lang="en-US" dirty="0" smtClean="0"/>
              <a:t> </a:t>
            </a:r>
            <a:r>
              <a:rPr lang="en-US" dirty="0" err="1" smtClean="0"/>
              <a:t>leishmaniasis</a:t>
            </a:r>
            <a:endParaRPr lang="en-US" dirty="0" smtClean="0"/>
          </a:p>
          <a:p>
            <a:pPr marL="228600" indent="-228600">
              <a:buAutoNum type="arabicPeriod"/>
            </a:pPr>
            <a:r>
              <a:rPr lang="en-US" dirty="0" err="1" smtClean="0"/>
              <a:t>SCC</a:t>
            </a:r>
            <a:endParaRPr lang="en-US" dirty="0" smtClean="0"/>
          </a:p>
          <a:p>
            <a:pPr marL="228600" indent="-228600">
              <a:buAutoNum type="arabicPeriod"/>
            </a:pPr>
            <a:r>
              <a:rPr lang="en-US" dirty="0" err="1" smtClean="0"/>
              <a:t>Syphlitic</a:t>
            </a:r>
            <a:r>
              <a:rPr lang="en-US" dirty="0" smtClean="0"/>
              <a:t> </a:t>
            </a:r>
            <a:r>
              <a:rPr lang="en-US" dirty="0" err="1" smtClean="0"/>
              <a:t>gumma</a:t>
            </a:r>
            <a:endParaRPr lang="en-US" dirty="0" smtClean="0"/>
          </a:p>
          <a:p>
            <a:pPr marL="228600" indent="-228600">
              <a:buAutoNum type="arabicPeriod"/>
            </a:pPr>
            <a:r>
              <a:rPr lang="en-US" dirty="0" err="1" smtClean="0"/>
              <a:t>Rhinoscleroma</a:t>
            </a:r>
            <a:endParaRPr lang="en-US" dirty="0" smtClean="0"/>
          </a:p>
          <a:p>
            <a:pPr marL="228600" indent="-228600">
              <a:buAutoNum type="arabicPeriod"/>
            </a:pPr>
            <a:r>
              <a:rPr lang="en-US" dirty="0" smtClean="0"/>
              <a:t>Wegner’s </a:t>
            </a:r>
            <a:r>
              <a:rPr lang="en-US" dirty="0" err="1" smtClean="0"/>
              <a:t>granulomatosis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D07A2-F061-4318-9A4E-4DEB12442203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Darier</a:t>
            </a:r>
            <a:r>
              <a:rPr lang="en-US" dirty="0" smtClean="0"/>
              <a:t> Disease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D07A2-F061-4318-9A4E-4DEB12442203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u="sng" dirty="0" err="1" smtClean="0"/>
              <a:t>Anonychia</a:t>
            </a:r>
            <a:endParaRPr lang="en-US" u="sng" dirty="0" smtClean="0"/>
          </a:p>
          <a:p>
            <a:pPr marL="228600" indent="-228600">
              <a:buAutoNum type="arabicPeriod"/>
            </a:pPr>
            <a:r>
              <a:rPr lang="en-US" u="none" dirty="0" smtClean="0"/>
              <a:t>Congenital</a:t>
            </a:r>
          </a:p>
          <a:p>
            <a:pPr marL="228600" indent="-228600">
              <a:buAutoNum type="arabicPeriod"/>
            </a:pPr>
            <a:r>
              <a:rPr lang="en-US" u="none" dirty="0" smtClean="0"/>
              <a:t>Trauma</a:t>
            </a:r>
          </a:p>
          <a:p>
            <a:pPr marL="228600" indent="-228600">
              <a:buAutoNum type="arabicPeriod"/>
            </a:pPr>
            <a:r>
              <a:rPr lang="en-US" u="none" dirty="0" smtClean="0"/>
              <a:t>LP</a:t>
            </a:r>
          </a:p>
          <a:p>
            <a:pPr marL="228600" indent="-228600">
              <a:buAutoNum type="arabicPeriod"/>
            </a:pPr>
            <a:r>
              <a:rPr lang="en-US" u="none" dirty="0" err="1" smtClean="0"/>
              <a:t>EB</a:t>
            </a:r>
            <a:endParaRPr lang="en-US" u="none" dirty="0" smtClean="0"/>
          </a:p>
          <a:p>
            <a:pPr marL="228600" indent="-228600">
              <a:buAutoNum type="arabicPeriod"/>
            </a:pPr>
            <a:r>
              <a:rPr lang="en-US" u="none" dirty="0" smtClean="0"/>
              <a:t>Peripheral vascular disorders</a:t>
            </a:r>
            <a:endParaRPr lang="en-US" u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D07A2-F061-4318-9A4E-4DEB12442203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Angiokeratoma</a:t>
            </a:r>
            <a:r>
              <a:rPr lang="en-US" dirty="0" smtClean="0"/>
              <a:t> of </a:t>
            </a:r>
            <a:r>
              <a:rPr lang="en-US" dirty="0" err="1" smtClean="0"/>
              <a:t>corporis</a:t>
            </a:r>
            <a:r>
              <a:rPr lang="en-US" dirty="0" smtClean="0"/>
              <a:t> </a:t>
            </a:r>
            <a:r>
              <a:rPr lang="en-US" dirty="0" err="1" smtClean="0"/>
              <a:t>diffusum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D07A2-F061-4318-9A4E-4DEB12442203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Lipoid </a:t>
            </a:r>
            <a:r>
              <a:rPr lang="en-US" dirty="0" err="1" smtClean="0"/>
              <a:t>proteinosis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D07A2-F061-4318-9A4E-4DEB12442203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Acanthosis</a:t>
            </a:r>
            <a:r>
              <a:rPr lang="en-US" dirty="0" smtClean="0"/>
              <a:t> </a:t>
            </a:r>
            <a:r>
              <a:rPr lang="en-US" dirty="0" err="1" smtClean="0"/>
              <a:t>nigricans</a:t>
            </a:r>
            <a:endParaRPr lang="en-US" dirty="0" smtClean="0"/>
          </a:p>
          <a:p>
            <a:r>
              <a:rPr lang="en-US" u="sng" dirty="0" smtClean="0"/>
              <a:t>Associations</a:t>
            </a:r>
          </a:p>
          <a:p>
            <a:r>
              <a:rPr lang="en-US" u="none" dirty="0" smtClean="0"/>
              <a:t>Idiopathic,</a:t>
            </a:r>
            <a:r>
              <a:rPr lang="en-US" u="none" baseline="0" dirty="0" smtClean="0"/>
              <a:t> DM, obesity, malignancy, drugs (niacin, insulin, </a:t>
            </a:r>
            <a:r>
              <a:rPr lang="en-US" u="none" baseline="0" dirty="0" err="1" smtClean="0"/>
              <a:t>OCP</a:t>
            </a:r>
            <a:r>
              <a:rPr lang="en-US" u="none" baseline="0" dirty="0" smtClean="0"/>
              <a:t>, corticosteroids)</a:t>
            </a:r>
            <a:endParaRPr lang="en-US" u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D07A2-F061-4318-9A4E-4DEB12442203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Diabetic </a:t>
            </a:r>
            <a:r>
              <a:rPr lang="en-US" dirty="0" err="1" smtClean="0"/>
              <a:t>dermopathy</a:t>
            </a:r>
            <a:endParaRPr lang="en-US" dirty="0" smtClean="0"/>
          </a:p>
          <a:p>
            <a:r>
              <a:rPr lang="en-US" dirty="0" smtClean="0"/>
              <a:t>(Brownish</a:t>
            </a:r>
            <a:r>
              <a:rPr lang="en-US" baseline="0" dirty="0" smtClean="0"/>
              <a:t> black patches on legs)</a:t>
            </a:r>
          </a:p>
          <a:p>
            <a:r>
              <a:rPr lang="en-US" baseline="0" dirty="0" smtClean="0"/>
              <a:t>Pathogenesis:  </a:t>
            </a:r>
            <a:r>
              <a:rPr lang="en-US" baseline="0" dirty="0" err="1" smtClean="0"/>
              <a:t>microangiopathies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D07A2-F061-4318-9A4E-4DEB12442203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PCT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D07A2-F061-4318-9A4E-4DEB12442203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Pathogenetic</a:t>
            </a:r>
            <a:r>
              <a:rPr lang="en-US" dirty="0" smtClean="0"/>
              <a:t> </a:t>
            </a:r>
            <a:r>
              <a:rPr lang="en-US" dirty="0" err="1" smtClean="0"/>
              <a:t>mech</a:t>
            </a:r>
            <a:r>
              <a:rPr lang="en-US" dirty="0" smtClean="0"/>
              <a:t>: embolic</a:t>
            </a:r>
            <a:r>
              <a:rPr lang="en-US" baseline="0" dirty="0" smtClean="0"/>
              <a:t> phenomenon</a:t>
            </a:r>
          </a:p>
          <a:p>
            <a:r>
              <a:rPr lang="en-US" baseline="0" dirty="0" smtClean="0"/>
              <a:t>Causes:  atherosclerosis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D07A2-F061-4318-9A4E-4DEB12442203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eriod"/>
            </a:pPr>
            <a:r>
              <a:rPr lang="en-US" dirty="0" err="1" smtClean="0"/>
              <a:t>Dermatofibrosarcoma</a:t>
            </a:r>
            <a:r>
              <a:rPr lang="en-US" dirty="0" smtClean="0"/>
              <a:t> </a:t>
            </a:r>
            <a:r>
              <a:rPr lang="en-US" dirty="0" err="1" smtClean="0"/>
              <a:t>protubernas</a:t>
            </a:r>
            <a:endParaRPr lang="en-US" dirty="0" smtClean="0"/>
          </a:p>
          <a:p>
            <a:pPr marL="228600" indent="-228600">
              <a:buAutoNum type="arabicPeriod"/>
            </a:pPr>
            <a:r>
              <a:rPr lang="en-US" dirty="0" err="1" smtClean="0"/>
              <a:t>Syringocystadenoma</a:t>
            </a:r>
            <a:r>
              <a:rPr lang="en-US" dirty="0" smtClean="0"/>
              <a:t> </a:t>
            </a:r>
            <a:r>
              <a:rPr lang="en-US" dirty="0" err="1" smtClean="0"/>
              <a:t>papilleferum</a:t>
            </a:r>
            <a:r>
              <a:rPr lang="en-US" dirty="0" smtClean="0"/>
              <a:t> (if from early</a:t>
            </a:r>
            <a:r>
              <a:rPr lang="en-US" baseline="0" dirty="0" smtClean="0"/>
              <a:t> age)</a:t>
            </a:r>
            <a:endParaRPr lang="en-US" dirty="0" smtClean="0"/>
          </a:p>
          <a:p>
            <a:pPr marL="228600" indent="-228600">
              <a:buAutoNum type="arabicPeriod"/>
            </a:pPr>
            <a:r>
              <a:rPr lang="en-US" dirty="0" smtClean="0"/>
              <a:t>Deep mycosis</a:t>
            </a:r>
          </a:p>
          <a:p>
            <a:pPr marL="228600" indent="-228600"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D07A2-F061-4318-9A4E-4DEB12442203}" type="slidenum">
              <a:rPr lang="en-US" smtClean="0"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u="sng" dirty="0" smtClean="0"/>
              <a:t>D/D</a:t>
            </a:r>
          </a:p>
          <a:p>
            <a:pPr marL="228600" indent="-228600">
              <a:buAutoNum type="arabicPeriod"/>
            </a:pPr>
            <a:r>
              <a:rPr lang="en-US" u="none" dirty="0" err="1" smtClean="0"/>
              <a:t>Fibroma</a:t>
            </a:r>
            <a:endParaRPr lang="en-US" u="none" dirty="0" smtClean="0"/>
          </a:p>
          <a:p>
            <a:pPr marL="228600" indent="-228600">
              <a:buAutoNum type="arabicPeriod"/>
            </a:pPr>
            <a:r>
              <a:rPr lang="en-US" u="none" dirty="0" err="1" smtClean="0"/>
              <a:t>Plexiform</a:t>
            </a:r>
            <a:r>
              <a:rPr lang="en-US" u="none" baseline="0" dirty="0" smtClean="0"/>
              <a:t> </a:t>
            </a:r>
            <a:r>
              <a:rPr lang="en-US" u="none" baseline="0" dirty="0" err="1" smtClean="0"/>
              <a:t>neurofibroma</a:t>
            </a:r>
            <a:endParaRPr lang="en-US" u="none" baseline="0" dirty="0" smtClean="0"/>
          </a:p>
          <a:p>
            <a:pPr marL="228600" indent="-228600">
              <a:buNone/>
            </a:pPr>
            <a:r>
              <a:rPr lang="en-US" u="sng" baseline="0" dirty="0" smtClean="0"/>
              <a:t>Implications</a:t>
            </a:r>
            <a:r>
              <a:rPr lang="en-US" u="none" baseline="0" dirty="0" smtClean="0"/>
              <a:t>:  </a:t>
            </a:r>
            <a:r>
              <a:rPr lang="en-US" u="none" baseline="0" dirty="0" err="1" smtClean="0"/>
              <a:t>spina</a:t>
            </a:r>
            <a:r>
              <a:rPr lang="en-US" u="none" baseline="0" dirty="0" smtClean="0"/>
              <a:t> bifida </a:t>
            </a:r>
            <a:r>
              <a:rPr lang="en-US" u="none" baseline="0" dirty="0" err="1" smtClean="0"/>
              <a:t>occulta</a:t>
            </a:r>
            <a:endParaRPr lang="en-US" u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D07A2-F061-4318-9A4E-4DEB12442203}" type="slidenum">
              <a:rPr lang="en-US" smtClean="0"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Multiple nodules over scalp for 6 months</a:t>
            </a:r>
          </a:p>
          <a:p>
            <a:pPr marL="228600" indent="-228600">
              <a:buAutoNum type="arabicPeriod"/>
            </a:pPr>
            <a:r>
              <a:rPr lang="en-US" dirty="0" err="1" smtClean="0"/>
              <a:t>Pseudolymphoma</a:t>
            </a:r>
            <a:endParaRPr lang="en-US" dirty="0" smtClean="0"/>
          </a:p>
          <a:p>
            <a:pPr marL="228600" indent="-228600">
              <a:buAutoNum type="arabicPeriod"/>
            </a:pPr>
            <a:r>
              <a:rPr lang="en-US" dirty="0" smtClean="0"/>
              <a:t>B-cell lymphoma</a:t>
            </a:r>
          </a:p>
          <a:p>
            <a:pPr marL="228600" indent="-228600">
              <a:buAutoNum type="arabicPeriod"/>
            </a:pPr>
            <a:r>
              <a:rPr lang="en-US" dirty="0" smtClean="0"/>
              <a:t>Follicular </a:t>
            </a:r>
            <a:r>
              <a:rPr lang="en-US" dirty="0" err="1" smtClean="0"/>
              <a:t>mucinosis</a:t>
            </a:r>
            <a:endParaRPr lang="en-US" dirty="0" smtClean="0"/>
          </a:p>
          <a:p>
            <a:pPr marL="228600" indent="-228600">
              <a:buAutoNum type="arabicPeriod"/>
            </a:pPr>
            <a:r>
              <a:rPr lang="en-US" dirty="0" err="1" smtClean="0"/>
              <a:t>DLE</a:t>
            </a:r>
            <a:endParaRPr lang="en-US" dirty="0" smtClean="0"/>
          </a:p>
          <a:p>
            <a:pPr marL="228600" indent="-228600">
              <a:buAutoNum type="arabicPeriod"/>
            </a:pPr>
            <a:r>
              <a:rPr lang="en-US" dirty="0" err="1" smtClean="0"/>
              <a:t>Hypernephroma</a:t>
            </a:r>
            <a:endParaRPr lang="en-US" dirty="0" smtClean="0"/>
          </a:p>
          <a:p>
            <a:pPr marL="228600" indent="-228600">
              <a:buAutoNum type="arabicPeriod"/>
            </a:pPr>
            <a:r>
              <a:rPr lang="en-US" dirty="0" err="1" smtClean="0"/>
              <a:t>mets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D07A2-F061-4318-9A4E-4DEB12442203}" type="slidenum">
              <a:rPr lang="en-US" smtClean="0"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u="sng" dirty="0" smtClean="0"/>
              <a:t>Findings</a:t>
            </a:r>
          </a:p>
          <a:p>
            <a:pPr marL="228600" indent="-228600">
              <a:buAutoNum type="arabicPeriod"/>
            </a:pPr>
            <a:r>
              <a:rPr lang="en-US" u="none" dirty="0" smtClean="0"/>
              <a:t>Skin sclerosis</a:t>
            </a:r>
          </a:p>
          <a:p>
            <a:pPr marL="228600" indent="-228600">
              <a:buAutoNum type="arabicPeriod"/>
            </a:pPr>
            <a:r>
              <a:rPr lang="en-US" u="none" dirty="0" smtClean="0"/>
              <a:t>Dystrophic nails</a:t>
            </a:r>
          </a:p>
          <a:p>
            <a:pPr marL="228600" indent="-228600">
              <a:buAutoNum type="arabicPeriod"/>
            </a:pPr>
            <a:r>
              <a:rPr lang="en-US" u="none" dirty="0" smtClean="0"/>
              <a:t>Mat-like </a:t>
            </a:r>
            <a:r>
              <a:rPr lang="en-US" u="none" dirty="0" err="1" smtClean="0"/>
              <a:t>telengiectasias</a:t>
            </a:r>
            <a:endParaRPr lang="en-US" u="none" dirty="0" smtClean="0"/>
          </a:p>
          <a:p>
            <a:pPr marL="228600" indent="-228600">
              <a:buNone/>
            </a:pPr>
            <a:r>
              <a:rPr lang="en-US" u="none" dirty="0" err="1" smtClean="0"/>
              <a:t>Dx</a:t>
            </a:r>
            <a:r>
              <a:rPr lang="en-US" u="none" dirty="0" smtClean="0"/>
              <a:t>:</a:t>
            </a:r>
            <a:r>
              <a:rPr lang="en-US" u="none" baseline="0" dirty="0" smtClean="0"/>
              <a:t> Scleroderma</a:t>
            </a:r>
            <a:endParaRPr lang="en-US" u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D07A2-F061-4318-9A4E-4DEB12442203}" type="slidenum">
              <a:rPr lang="en-US" smtClean="0"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ENL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D07A2-F061-4318-9A4E-4DEB12442203}" type="slidenum">
              <a:rPr lang="en-US" smtClean="0"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Scurvy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D07A2-F061-4318-9A4E-4DEB12442203}" type="slidenum">
              <a:rPr lang="en-US" smtClean="0"/>
              <a:t>20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C996D-737A-40F1-83EE-2A9FF5CBA5BD}" type="datetimeFigureOut">
              <a:rPr lang="en-US" smtClean="0"/>
              <a:pPr/>
              <a:t>10/7/2012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34166-D311-4351-AEBA-9F467A52183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Tm="105000">
    <p:sndAc>
      <p:stSnd>
        <p:snd r:embed="rId1" name="camera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C996D-737A-40F1-83EE-2A9FF5CBA5BD}" type="datetimeFigureOut">
              <a:rPr lang="en-US" smtClean="0"/>
              <a:pPr/>
              <a:t>10/7/2012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34166-D311-4351-AEBA-9F467A52183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Tm="105000">
    <p:sndAc>
      <p:stSnd>
        <p:snd r:embed="rId1" name="camera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C996D-737A-40F1-83EE-2A9FF5CBA5BD}" type="datetimeFigureOut">
              <a:rPr lang="en-US" smtClean="0"/>
              <a:pPr/>
              <a:t>10/7/2012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34166-D311-4351-AEBA-9F467A52183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Tm="105000">
    <p:sndAc>
      <p:stSnd>
        <p:snd r:embed="rId1" name="camera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C996D-737A-40F1-83EE-2A9FF5CBA5BD}" type="datetimeFigureOut">
              <a:rPr lang="en-US" smtClean="0"/>
              <a:pPr/>
              <a:t>10/7/2012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34166-D311-4351-AEBA-9F467A52183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Tm="105000">
    <p:sndAc>
      <p:stSnd>
        <p:snd r:embed="rId1" name="camera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C996D-737A-40F1-83EE-2A9FF5CBA5BD}" type="datetimeFigureOut">
              <a:rPr lang="en-US" smtClean="0"/>
              <a:pPr/>
              <a:t>10/7/2012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34166-D311-4351-AEBA-9F467A52183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Tm="105000">
    <p:sndAc>
      <p:stSnd>
        <p:snd r:embed="rId1" name="camera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C996D-737A-40F1-83EE-2A9FF5CBA5BD}" type="datetimeFigureOut">
              <a:rPr lang="en-US" smtClean="0"/>
              <a:pPr/>
              <a:t>10/7/2012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34166-D311-4351-AEBA-9F467A52183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Tm="105000">
    <p:sndAc>
      <p:stSnd>
        <p:snd r:embed="rId1" name="camera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C996D-737A-40F1-83EE-2A9FF5CBA5BD}" type="datetimeFigureOut">
              <a:rPr lang="en-US" smtClean="0"/>
              <a:pPr/>
              <a:t>10/7/2012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34166-D311-4351-AEBA-9F467A52183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Tm="105000">
    <p:sndAc>
      <p:stSnd>
        <p:snd r:embed="rId1" name="camera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C996D-737A-40F1-83EE-2A9FF5CBA5BD}" type="datetimeFigureOut">
              <a:rPr lang="en-US" smtClean="0"/>
              <a:pPr/>
              <a:t>10/7/2012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34166-D311-4351-AEBA-9F467A52183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Tm="105000">
    <p:sndAc>
      <p:stSnd>
        <p:snd r:embed="rId1" name="camera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C996D-737A-40F1-83EE-2A9FF5CBA5BD}" type="datetimeFigureOut">
              <a:rPr lang="en-US" smtClean="0"/>
              <a:pPr/>
              <a:t>10/7/2012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34166-D311-4351-AEBA-9F467A52183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Tm="105000">
    <p:sndAc>
      <p:stSnd>
        <p:snd r:embed="rId1" name="camera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C996D-737A-40F1-83EE-2A9FF5CBA5BD}" type="datetimeFigureOut">
              <a:rPr lang="en-US" smtClean="0"/>
              <a:pPr/>
              <a:t>10/7/2012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34166-D311-4351-AEBA-9F467A52183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Tm="105000">
    <p:sndAc>
      <p:stSnd>
        <p:snd r:embed="rId1" name="camera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C996D-737A-40F1-83EE-2A9FF5CBA5BD}" type="datetimeFigureOut">
              <a:rPr lang="en-US" smtClean="0"/>
              <a:pPr/>
              <a:t>10/7/2012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34166-D311-4351-AEBA-9F467A52183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Tm="105000">
    <p:sndAc>
      <p:stSnd>
        <p:snd r:embed="rId1" name="camera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4C996D-737A-40F1-83EE-2A9FF5CBA5BD}" type="datetimeFigureOut">
              <a:rPr lang="en-US" smtClean="0"/>
              <a:pPr/>
              <a:t>10/7/2012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C34166-D311-4351-AEBA-9F467A52183E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Tm="105000">
    <p:sndAc>
      <p:stSnd>
        <p:snd r:embed="rId13" name="camera.wav"/>
      </p:stSnd>
    </p:sndAc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jpe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ar\Desktop\New folder (8)\eccrine_poroma1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1539" y="460588"/>
            <a:ext cx="7449006" cy="6468874"/>
          </a:xfrm>
          <a:prstGeom prst="rect">
            <a:avLst/>
          </a:prstGeom>
          <a:noFill/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57200" y="71414"/>
            <a:ext cx="8229600" cy="411162"/>
          </a:xfrm>
          <a:prstGeom prst="rect">
            <a:avLst/>
          </a:prstGeom>
        </p:spPr>
        <p:txBody>
          <a:bodyPr>
            <a:normAutofit fontScale="90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9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DIFFRENTIAL  DIAGNOSIS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99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105000"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ar\Desktop\New folder (8)\erythrokeratodermia_progressive_symmetric3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43042" y="408070"/>
            <a:ext cx="6045796" cy="6235640"/>
          </a:xfrm>
          <a:prstGeom prst="rect">
            <a:avLst/>
          </a:prstGeom>
          <a:noFill/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57200" y="71414"/>
            <a:ext cx="8229600" cy="411162"/>
          </a:xfrm>
          <a:prstGeom prst="rect">
            <a:avLst/>
          </a:prstGeom>
        </p:spPr>
        <p:txBody>
          <a:bodyPr>
            <a:normAutofit fontScale="90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9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DIAGNOSIS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99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105000"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dar\Desktop\New folder (8)\Gout1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57200" y="71414"/>
            <a:ext cx="8229600" cy="411162"/>
          </a:xfrm>
          <a:prstGeom prst="rect">
            <a:avLst/>
          </a:prstGeom>
        </p:spPr>
        <p:txBody>
          <a:bodyPr>
            <a:normAutofit fontScale="90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9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LIKELY  DIAGNOSIS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99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105000">
    <p:sndAc>
      <p:stSnd>
        <p:snd r:embed="rId3" name="camera.wav"/>
      </p:stSnd>
    </p:sndAc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dar\Desktop\New folder (8)\pemphigus_foliaceus1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224" y="520807"/>
            <a:ext cx="7627796" cy="6337193"/>
          </a:xfrm>
          <a:prstGeom prst="rect">
            <a:avLst/>
          </a:prstGeom>
          <a:noFill/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57200" y="71414"/>
            <a:ext cx="8229600" cy="411162"/>
          </a:xfrm>
          <a:prstGeom prst="rect">
            <a:avLst/>
          </a:prstGeom>
        </p:spPr>
        <p:txBody>
          <a:bodyPr>
            <a:normAutofit fontScale="90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9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DIFFRENTIAL  DIAGNOSIS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99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105000">
    <p:sndAc>
      <p:stSnd>
        <p:snd r:embed="rId3" name="camera.wav"/>
      </p:stSnd>
    </p:sndAc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dar\Desktop\New folder (8)\sporotrichosis1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89150" y="546100"/>
            <a:ext cx="5436020" cy="6311900"/>
          </a:xfrm>
          <a:prstGeom prst="rect">
            <a:avLst/>
          </a:prstGeom>
          <a:noFill/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57200" y="71414"/>
            <a:ext cx="8229600" cy="411162"/>
          </a:xfrm>
          <a:prstGeom prst="rect">
            <a:avLst/>
          </a:prstGeom>
        </p:spPr>
        <p:txBody>
          <a:bodyPr>
            <a:normAutofit fontScale="90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9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DIFFRENTIAL  DIAGNOSIS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99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105000">
    <p:sndAc>
      <p:stSnd>
        <p:snd r:embed="rId3" name="camera.wav"/>
      </p:stSnd>
    </p:sndAc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CH236FG00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1538" y="448044"/>
            <a:ext cx="7022877" cy="6409956"/>
          </a:xfrm>
          <a:prstGeom prst="rect">
            <a:avLst/>
          </a:prstGeom>
          <a:noFill/>
          <a:ln w="57150">
            <a:solidFill>
              <a:schemeClr val="bg2"/>
            </a:solidFill>
            <a:miter lim="800000"/>
            <a:headEnd/>
            <a:tailEnd/>
          </a:ln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57200" y="71414"/>
            <a:ext cx="8229600" cy="411162"/>
          </a:xfrm>
          <a:prstGeom prst="rect">
            <a:avLst/>
          </a:prstGeom>
        </p:spPr>
        <p:txBody>
          <a:bodyPr>
            <a:normAutofit fontScale="90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9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DIFFRENTIAL  DIAGNOSIS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99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105000">
    <p:sndAc>
      <p:stSnd>
        <p:snd r:embed="rId3" name="camera.wav"/>
      </p:stSnd>
    </p:sndAc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200000">
            <a:off x="1664244" y="-592699"/>
            <a:ext cx="5815513" cy="9144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411162"/>
          </a:xfrm>
          <a:prstGeom prst="rect">
            <a:avLst/>
          </a:prstGeom>
        </p:spPr>
        <p:txBody>
          <a:bodyPr>
            <a:normAutofit fontScale="90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FFFF9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LIKELY DIAGNOSIS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99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105000">
    <p:sndAc>
      <p:stSnd>
        <p:snd r:embed="rId3" name="camera.wav"/>
      </p:stSnd>
    </p:sndAc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714356"/>
            <a:ext cx="9102347" cy="6028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411162"/>
          </a:xfrm>
          <a:prstGeom prst="rect">
            <a:avLst/>
          </a:prstGeom>
        </p:spPr>
        <p:txBody>
          <a:bodyPr>
            <a:normAutofit fontScale="90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 smtClean="0">
                <a:solidFill>
                  <a:srgbClr val="FFFF99"/>
                </a:solidFill>
                <a:latin typeface="+mj-lt"/>
                <a:ea typeface="+mj-ea"/>
                <a:cs typeface="+mj-cs"/>
              </a:rPr>
              <a:t>DIFFRENTIAL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9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DIAGNOSIS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99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105000">
    <p:sndAc>
      <p:stSnd>
        <p:snd r:embed="rId3" name="camera.wav"/>
      </p:stSnd>
    </p:sndAc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dermis.net/bilder/CD037/550px/img006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-1"/>
            <a:ext cx="4419600" cy="6905625"/>
          </a:xfrm>
          <a:prstGeom prst="rect">
            <a:avLst/>
          </a:prstGeom>
          <a:noFill/>
        </p:spPr>
      </p:pic>
      <p:pic>
        <p:nvPicPr>
          <p:cNvPr id="2052" name="Picture 4" descr="http://www.dermis.net/bilder/CD056/550px/img009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00600" y="-26352"/>
            <a:ext cx="4343400" cy="6884352"/>
          </a:xfrm>
          <a:prstGeom prst="rect">
            <a:avLst/>
          </a:prstGeom>
          <a:noFill/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57200" y="-24"/>
            <a:ext cx="8229600" cy="411162"/>
          </a:xfrm>
          <a:prstGeom prst="rect">
            <a:avLst/>
          </a:prstGeom>
        </p:spPr>
        <p:txBody>
          <a:bodyPr>
            <a:normAutofit fontScale="90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FFFF9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LIKELY DIAGNOSIS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99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105000">
    <p:sndAc>
      <p:stSnd>
        <p:snd r:embed="rId3" name="camera.wav"/>
      </p:stSnd>
    </p:sndAc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221" y="614219"/>
            <a:ext cx="8707622" cy="5815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411162"/>
          </a:xfrm>
          <a:prstGeom prst="rect">
            <a:avLst/>
          </a:prstGeom>
        </p:spPr>
        <p:txBody>
          <a:bodyPr>
            <a:normAutofit fontScale="90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9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DIAGNOSIS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99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105000">
    <p:sndAc>
      <p:stSnd>
        <p:snd r:embed="rId3" name="camera.wav"/>
      </p:stSnd>
    </p:sndAc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9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1285852" y="71414"/>
            <a:ext cx="6772300" cy="6772300"/>
          </a:xfrm>
        </p:spPr>
      </p:pic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>
            <a:normAutofit fontScale="90000"/>
          </a:bodyPr>
          <a:lstStyle/>
          <a:p>
            <a:r>
              <a:rPr lang="en-US" sz="2400" b="1" dirty="0" smtClean="0">
                <a:solidFill>
                  <a:srgbClr val="FFFF99"/>
                </a:solidFill>
              </a:rPr>
              <a:t> DIAGNOSIS AND ASSOCIATED  CONDITIONS</a:t>
            </a:r>
            <a:endParaRPr lang="en-US" sz="2400" b="1" dirty="0">
              <a:solidFill>
                <a:srgbClr val="FFFF99"/>
              </a:solidFill>
            </a:endParaRPr>
          </a:p>
        </p:txBody>
      </p:sp>
    </p:spTree>
  </p:cSld>
  <p:clrMapOvr>
    <a:masterClrMapping/>
  </p:clrMapOvr>
  <p:transition advTm="105000"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200000">
            <a:off x="1394191" y="-731055"/>
            <a:ext cx="6141337" cy="8929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0965" name="Rectangle 5"/>
          <p:cNvSpPr>
            <a:spLocks noChangeArrowheads="1"/>
          </p:cNvSpPr>
          <p:nvPr/>
        </p:nvSpPr>
        <p:spPr bwMode="auto">
          <a:xfrm>
            <a:off x="3200400" y="228600"/>
            <a:ext cx="2209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411162"/>
          </a:xfrm>
          <a:prstGeom prst="rect">
            <a:avLst/>
          </a:prstGeom>
        </p:spPr>
        <p:txBody>
          <a:bodyPr>
            <a:normAutofit fontScale="90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FFFF9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LIKELY DIAGNOSIS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99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105000"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>
            <a:normAutofit fontScale="90000"/>
          </a:bodyPr>
          <a:lstStyle/>
          <a:p>
            <a:r>
              <a:rPr lang="en-US" sz="2400" b="1" dirty="0" smtClean="0">
                <a:solidFill>
                  <a:srgbClr val="FFFF99"/>
                </a:solidFill>
              </a:rPr>
              <a:t>LIKELY DIAGNOSIS</a:t>
            </a:r>
            <a:endParaRPr lang="en-US" sz="2400" b="1" dirty="0">
              <a:solidFill>
                <a:srgbClr val="FFFF99"/>
              </a:solidFill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2" name="Picture 4" descr="1673"/>
          <p:cNvPicPr>
            <a:picLocks noChangeAspect="1" noChangeArrowheads="1"/>
          </p:cNvPicPr>
          <p:nvPr/>
        </p:nvPicPr>
        <p:blipFill>
          <a:blip r:embed="rId4" cstate="print">
            <a:lum bright="-6000" contrast="6000"/>
          </a:blip>
          <a:srcRect/>
          <a:stretch>
            <a:fillRect/>
          </a:stretch>
        </p:blipFill>
        <p:spPr bwMode="auto">
          <a:xfrm>
            <a:off x="457200" y="762000"/>
            <a:ext cx="8305800" cy="6096000"/>
          </a:xfrm>
          <a:prstGeom prst="rect">
            <a:avLst/>
          </a:prstGeom>
          <a:noFill/>
        </p:spPr>
      </p:pic>
    </p:spTree>
  </p:cSld>
  <p:clrMapOvr>
    <a:masterClrMapping/>
  </p:clrMapOvr>
  <p:transition advTm="105000"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43" y="0"/>
            <a:ext cx="904831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428728" y="6143644"/>
            <a:ext cx="54671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PATHOGENETIC MECHANISM  AND UNDRLYING CAUSES</a:t>
            </a:r>
            <a:endParaRPr lang="en-GB" b="1" dirty="0"/>
          </a:p>
        </p:txBody>
      </p:sp>
    </p:spTree>
  </p:cSld>
  <p:clrMapOvr>
    <a:masterClrMapping/>
  </p:clrMapOvr>
  <p:transition advTm="105000"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syringocystadenoma papilliferu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" y="1"/>
            <a:ext cx="9144001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295525" y="5631436"/>
            <a:ext cx="27049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DIFFERENTIAL  DIAGNOSIS</a:t>
            </a:r>
            <a:endParaRPr lang="en-GB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Tm="105000">
    <p:sndAc>
      <p:stSnd>
        <p:snd r:embed="rId3" name="camera.wav"/>
      </p:stSnd>
    </p:sndAc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dar\Desktop\PATIENTS PHOTO 20SEP12\DSC0089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1268021" y="839369"/>
            <a:ext cx="6715140" cy="5036354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357422" y="6143644"/>
            <a:ext cx="4519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 DIFFERENTIAL DIAGNOSI AND IMPLICATIONS</a:t>
            </a:r>
            <a:endParaRPr lang="en-GB" b="1" dirty="0"/>
          </a:p>
        </p:txBody>
      </p:sp>
    </p:spTree>
  </p:cSld>
  <p:clrMapOvr>
    <a:masterClrMapping/>
  </p:clrMapOvr>
  <p:transition advTm="105000">
    <p:sndAc>
      <p:stSnd>
        <p:snd r:embed="rId3" name="camera.wav"/>
      </p:stSnd>
    </p:sndAc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ar\Desktop\PATIENTS PHOTO 20SEP12\DSC0089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069975" y="-803275"/>
            <a:ext cx="11285538" cy="846455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046341" y="6143644"/>
            <a:ext cx="2652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DIFFERENTIAL DIAGNOSIS</a:t>
            </a:r>
            <a:endParaRPr lang="en-GB" b="1" dirty="0"/>
          </a:p>
        </p:txBody>
      </p:sp>
    </p:spTree>
  </p:cSld>
  <p:clrMapOvr>
    <a:masterClrMapping/>
  </p:clrMapOvr>
  <p:transition advTm="105000">
    <p:sndAc>
      <p:stSnd>
        <p:snd r:embed="rId3" name="camera.wav"/>
      </p:stSnd>
    </p:sndAc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Picture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3357554" y="57139"/>
            <a:ext cx="4872046" cy="649606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46341" y="6143644"/>
            <a:ext cx="27402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FINDINGS AND DIAGNOSIS</a:t>
            </a:r>
            <a:endParaRPr lang="en-GB" b="1" dirty="0"/>
          </a:p>
        </p:txBody>
      </p:sp>
    </p:spTree>
  </p:cSld>
  <p:clrMapOvr>
    <a:masterClrMapping/>
  </p:clrMapOvr>
  <p:transition advTm="105000">
    <p:sndAc>
      <p:stSnd>
        <p:snd r:embed="rId3" name="camera.wav"/>
      </p:stSnd>
    </p:sndAc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3" descr="IM000283"/>
          <p:cNvPicPr>
            <a:picLocks noChangeAspect="1" noChangeArrowheads="1"/>
          </p:cNvPicPr>
          <p:nvPr/>
        </p:nvPicPr>
        <p:blipFill>
          <a:blip r:embed="rId4" cstate="print">
            <a:lum bright="10000" contrast="12000"/>
          </a:blip>
          <a:srcRect/>
          <a:stretch>
            <a:fillRect/>
          </a:stretch>
        </p:blipFill>
        <p:spPr>
          <a:xfrm>
            <a:off x="-127001" y="-1"/>
            <a:ext cx="9271001" cy="6858001"/>
          </a:xfrm>
          <a:prstGeom prst="rect">
            <a:avLst/>
          </a:prstGeom>
          <a:noFill/>
          <a:ln/>
        </p:spPr>
      </p:pic>
      <p:sp>
        <p:nvSpPr>
          <p:cNvPr id="3" name="TextBox 2"/>
          <p:cNvSpPr txBox="1"/>
          <p:nvPr/>
        </p:nvSpPr>
        <p:spPr>
          <a:xfrm>
            <a:off x="101586" y="6143644"/>
            <a:ext cx="48276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PAINFUL TENDER NODULES DURING COURSE OF </a:t>
            </a:r>
          </a:p>
          <a:p>
            <a:r>
              <a:rPr lang="en-GB" b="1" dirty="0" smtClean="0">
                <a:solidFill>
                  <a:schemeClr val="bg1"/>
                </a:solidFill>
              </a:rPr>
              <a:t>TREATMENT FOR A CHRONIC DISEASE</a:t>
            </a:r>
            <a:endParaRPr lang="en-GB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Tm="105000"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0136" y="4191000"/>
            <a:ext cx="3219450" cy="268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5800" y="1"/>
            <a:ext cx="46482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 descr="Picture of Scurv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07131" y="4191001"/>
            <a:ext cx="2979117" cy="2667000"/>
          </a:xfrm>
          <a:prstGeom prst="rect">
            <a:avLst/>
          </a:prstGeom>
          <a:noFill/>
        </p:spPr>
      </p:pic>
      <p:pic>
        <p:nvPicPr>
          <p:cNvPr id="6" name="Picture 4" descr="scurvy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1"/>
            <a:ext cx="4495800" cy="4191000"/>
          </a:xfrm>
          <a:prstGeom prst="rect">
            <a:avLst/>
          </a:prstGeom>
          <a:noFill/>
        </p:spPr>
      </p:pic>
    </p:spTree>
  </p:cSld>
  <p:clrMapOvr>
    <a:masterClrMapping/>
  </p:clrMapOvr>
  <p:transition advTm="105000"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230</Words>
  <Application>Microsoft Office PowerPoint</Application>
  <PresentationFormat>On-screen Show (4:3)</PresentationFormat>
  <Paragraphs>107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 DIAGNOSIS AND ASSOCIATED  CONDITIONS</vt:lpstr>
      <vt:lpstr>Slide 12</vt:lpstr>
      <vt:lpstr>LIKELY DIAGNOSIS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dar</dc:creator>
  <cp:lastModifiedBy>waseem.hassan</cp:lastModifiedBy>
  <cp:revision>39</cp:revision>
  <dcterms:created xsi:type="dcterms:W3CDTF">2012-10-04T13:32:47Z</dcterms:created>
  <dcterms:modified xsi:type="dcterms:W3CDTF">2012-10-07T06:33:37Z</dcterms:modified>
</cp:coreProperties>
</file>