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63" r:id="rId3"/>
    <p:sldId id="256" r:id="rId4"/>
    <p:sldId id="265" r:id="rId5"/>
    <p:sldId id="266" r:id="rId6"/>
    <p:sldId id="269" r:id="rId7"/>
    <p:sldId id="271" r:id="rId8"/>
    <p:sldId id="272" r:id="rId9"/>
    <p:sldId id="274" r:id="rId10"/>
    <p:sldId id="275" r:id="rId11"/>
    <p:sldId id="276" r:id="rId12"/>
    <p:sldId id="268" r:id="rId13"/>
    <p:sldId id="284" r:id="rId14"/>
    <p:sldId id="277" r:id="rId15"/>
    <p:sldId id="278" r:id="rId16"/>
    <p:sldId id="279" r:id="rId17"/>
    <p:sldId id="280" r:id="rId18"/>
    <p:sldId id="281" r:id="rId19"/>
    <p:sldId id="282" r:id="rId20"/>
    <p:sldId id="28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3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A1B85-0441-4D73-8C00-C752582C3F2E}" type="datetimeFigureOut">
              <a:rPr lang="en-US" smtClean="0"/>
              <a:t>9/8/2012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BBE94-F0D9-465D-AF9E-36AE2D7563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Tinea</a:t>
            </a:r>
            <a:r>
              <a:rPr lang="en-US" dirty="0" smtClean="0"/>
              <a:t> </a:t>
            </a:r>
            <a:r>
              <a:rPr lang="en-US" dirty="0" err="1" smtClean="0"/>
              <a:t>nigra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Livedo</a:t>
            </a:r>
            <a:r>
              <a:rPr lang="en-US" dirty="0" smtClean="0"/>
              <a:t> </a:t>
            </a:r>
            <a:r>
              <a:rPr lang="en-US" dirty="0" err="1" smtClean="0"/>
              <a:t>reticularis</a:t>
            </a:r>
            <a:endParaRPr lang="en-US" dirty="0" smtClean="0"/>
          </a:p>
          <a:p>
            <a:r>
              <a:rPr lang="en-US" u="sng" dirty="0" smtClean="0"/>
              <a:t>Complications:</a:t>
            </a:r>
          </a:p>
          <a:p>
            <a:r>
              <a:rPr lang="en-US" u="none" dirty="0" err="1" smtClean="0"/>
              <a:t>Polyneuropathy</a:t>
            </a:r>
            <a:endParaRPr lang="en-US" u="none" dirty="0" smtClean="0"/>
          </a:p>
          <a:p>
            <a:r>
              <a:rPr lang="en-US" u="none" dirty="0" err="1" smtClean="0"/>
              <a:t>Mononeuritis</a:t>
            </a:r>
            <a:r>
              <a:rPr lang="en-US" u="none" baseline="0" dirty="0" smtClean="0"/>
              <a:t> multiplex</a:t>
            </a:r>
          </a:p>
          <a:p>
            <a:r>
              <a:rPr lang="en-US" u="none" baseline="0" dirty="0" err="1" smtClean="0"/>
              <a:t>Glomerulonephritis</a:t>
            </a:r>
            <a:endParaRPr lang="en-US" u="none" baseline="0" dirty="0" smtClean="0"/>
          </a:p>
          <a:p>
            <a:r>
              <a:rPr lang="en-US" u="none" baseline="0" dirty="0" smtClean="0"/>
              <a:t>Abdominal pain</a:t>
            </a:r>
          </a:p>
          <a:p>
            <a:r>
              <a:rPr lang="en-US" u="none" baseline="0" dirty="0" smtClean="0"/>
              <a:t>Rectal bleeding</a:t>
            </a:r>
          </a:p>
          <a:p>
            <a:r>
              <a:rPr lang="en-US" u="none" baseline="0" dirty="0" err="1" smtClean="0"/>
              <a:t>HTN</a:t>
            </a:r>
            <a:endParaRPr lang="en-US" u="none" baseline="0" dirty="0" smtClean="0"/>
          </a:p>
          <a:p>
            <a:r>
              <a:rPr lang="en-US" u="none" baseline="0" dirty="0" smtClean="0"/>
              <a:t>Stroke</a:t>
            </a:r>
          </a:p>
          <a:p>
            <a:r>
              <a:rPr lang="en-US" u="none" baseline="0" dirty="0" smtClean="0"/>
              <a:t>Peripheral vascular </a:t>
            </a:r>
            <a:r>
              <a:rPr lang="en-US" u="none" baseline="0" dirty="0" err="1" smtClean="0"/>
              <a:t>dis</a:t>
            </a:r>
            <a:endParaRPr lang="en-US" u="none" baseline="0" dirty="0" smtClean="0"/>
          </a:p>
          <a:p>
            <a:r>
              <a:rPr lang="en-US" u="none" baseline="0" dirty="0" err="1" smtClean="0"/>
              <a:t>Orchitis</a:t>
            </a:r>
            <a:endParaRPr lang="en-US" u="none" baseline="0" dirty="0" smtClean="0"/>
          </a:p>
          <a:p>
            <a:r>
              <a:rPr lang="en-US" u="none" baseline="0" dirty="0" smtClean="0"/>
              <a:t>Cardiomyopathy</a:t>
            </a:r>
          </a:p>
          <a:p>
            <a:r>
              <a:rPr lang="en-US" u="none" baseline="0" dirty="0" smtClean="0"/>
              <a:t>Pericarditis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Congenital </a:t>
            </a:r>
            <a:r>
              <a:rPr lang="en-US" dirty="0" err="1" smtClean="0"/>
              <a:t>nevomelanocytic</a:t>
            </a:r>
            <a:r>
              <a:rPr lang="en-US" dirty="0" smtClean="0"/>
              <a:t> nevus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Dental sinus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Scrofuloderma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Actinomycosis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Pilomatricoma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EM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Sweet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Urticarial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vasculitis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smtClean="0"/>
              <a:t>GA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Orf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FSH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LH</a:t>
            </a:r>
            <a:r>
              <a:rPr lang="en-US" baseline="0" dirty="0" smtClean="0"/>
              <a:t>, testosterone, </a:t>
            </a:r>
            <a:r>
              <a:rPr lang="en-US" baseline="0" dirty="0" err="1" smtClean="0"/>
              <a:t>DHEAS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prolactin</a:t>
            </a:r>
            <a:r>
              <a:rPr lang="en-US" baseline="0" dirty="0" smtClean="0"/>
              <a:t>, sex hormone binding globulin, USG pelvis and </a:t>
            </a:r>
            <a:r>
              <a:rPr lang="en-US" baseline="0" dirty="0" err="1" smtClean="0"/>
              <a:t>TFTs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If all the above tests are normal then think  any </a:t>
            </a:r>
            <a:r>
              <a:rPr lang="en-US" baseline="0" dirty="0" err="1" smtClean="0"/>
              <a:t>paraneoplastic</a:t>
            </a:r>
            <a:r>
              <a:rPr lang="en-US" baseline="0" dirty="0" smtClean="0"/>
              <a:t> condition, 5 alpha </a:t>
            </a:r>
            <a:r>
              <a:rPr lang="en-US" baseline="0" dirty="0" err="1" smtClean="0"/>
              <a:t>reductase</a:t>
            </a:r>
            <a:r>
              <a:rPr lang="en-US" baseline="0" dirty="0" smtClean="0"/>
              <a:t> levels are low or end organ sensitivity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Aphthous</a:t>
            </a:r>
            <a:r>
              <a:rPr lang="en-US" dirty="0" smtClean="0"/>
              <a:t> ulcers shown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Behcet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Crohn’s</a:t>
            </a:r>
            <a:r>
              <a:rPr lang="en-US" dirty="0" smtClean="0"/>
              <a:t> </a:t>
            </a:r>
            <a:r>
              <a:rPr lang="en-US" dirty="0" err="1" smtClean="0"/>
              <a:t>dis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Celiac </a:t>
            </a:r>
            <a:r>
              <a:rPr lang="en-US" dirty="0" err="1" smtClean="0"/>
              <a:t>dis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Nutritional deficiencies</a:t>
            </a:r>
          </a:p>
          <a:p>
            <a:pPr marL="228600" indent="-228600">
              <a:buAutoNum type="arabicPeriod"/>
            </a:pPr>
            <a:r>
              <a:rPr lang="en-US" dirty="0" smtClean="0"/>
              <a:t>HIV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SLE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Idiopathic recurrent </a:t>
            </a:r>
            <a:r>
              <a:rPr lang="en-US" dirty="0" err="1" smtClean="0"/>
              <a:t>aphthae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Nevus sebaceous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GA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Nevus </a:t>
            </a:r>
            <a:r>
              <a:rPr lang="en-US" u="none" dirty="0" err="1" smtClean="0"/>
              <a:t>elastosis</a:t>
            </a:r>
            <a:r>
              <a:rPr lang="en-US" u="none" dirty="0" smtClean="0"/>
              <a:t> </a:t>
            </a:r>
            <a:r>
              <a:rPr lang="en-US" u="none" dirty="0" err="1" smtClean="0"/>
              <a:t>serpenginosum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Angiolymphoid</a:t>
            </a:r>
            <a:r>
              <a:rPr lang="en-US" u="none" dirty="0" smtClean="0"/>
              <a:t> hyperplasia with </a:t>
            </a:r>
            <a:r>
              <a:rPr lang="en-US" u="none" dirty="0" err="1" smtClean="0"/>
              <a:t>eosinophilia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Lymphangioma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Sarcoidosis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Actinic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keratosis</a:t>
            </a:r>
            <a:endParaRPr lang="en-US" baseline="0" dirty="0" smtClean="0"/>
          </a:p>
          <a:p>
            <a:r>
              <a:rPr lang="en-US" baseline="0" dirty="0" smtClean="0"/>
              <a:t>D/D:  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Syringocystadenoma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papilleferum</a:t>
            </a:r>
            <a:endParaRPr lang="en-US" baseline="0" dirty="0" smtClean="0"/>
          </a:p>
          <a:p>
            <a:r>
              <a:rPr lang="en-US" u="sng" baseline="0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baseline="0" dirty="0" smtClean="0"/>
              <a:t>Nevus sebaceous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Elastosis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perforans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serpenginosa</a:t>
            </a:r>
            <a:endParaRPr lang="en-US" u="non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Insect bite with </a:t>
            </a:r>
            <a:r>
              <a:rPr lang="en-US" dirty="0" err="1" smtClean="0"/>
              <a:t>lymphangitis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Degos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lphaUcPeriod"/>
            </a:pPr>
            <a:r>
              <a:rPr lang="en-US" baseline="0" dirty="0" smtClean="0"/>
              <a:t>Fish net pattern</a:t>
            </a:r>
          </a:p>
          <a:p>
            <a:pPr marL="228600" indent="-228600">
              <a:buAutoNum type="alphaUcPeriod"/>
            </a:pPr>
            <a:r>
              <a:rPr lang="en-US" baseline="0" dirty="0" smtClean="0"/>
              <a:t>Linear </a:t>
            </a:r>
            <a:r>
              <a:rPr lang="en-US" baseline="0" dirty="0" err="1" smtClean="0"/>
              <a:t>IgA</a:t>
            </a:r>
            <a:r>
              <a:rPr lang="en-US" baseline="0" dirty="0" smtClean="0"/>
              <a:t> deposits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</a:t>
            </a:r>
            <a:r>
              <a:rPr lang="en-US" baseline="0" dirty="0" smtClean="0"/>
              <a:t> since birth ; </a:t>
            </a:r>
            <a:r>
              <a:rPr lang="en-US" baseline="0" dirty="0" err="1" smtClean="0"/>
              <a:t>Atrophoderma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Epidermolytic</a:t>
            </a:r>
            <a:r>
              <a:rPr lang="en-US" dirty="0" smtClean="0"/>
              <a:t> hyperkeratosis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Acrodermatitis</a:t>
            </a:r>
            <a:r>
              <a:rPr lang="en-US" dirty="0" smtClean="0"/>
              <a:t> </a:t>
            </a:r>
            <a:r>
              <a:rPr lang="en-US" dirty="0" err="1" smtClean="0"/>
              <a:t>enteropathica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Infantile </a:t>
            </a:r>
            <a:r>
              <a:rPr lang="en-US" dirty="0" err="1" smtClean="0"/>
              <a:t>acropustulosis</a:t>
            </a:r>
            <a:endParaRPr lang="en-US" dirty="0" smtClean="0"/>
          </a:p>
          <a:p>
            <a:r>
              <a:rPr lang="en-US" dirty="0" smtClean="0"/>
              <a:t>H/p</a:t>
            </a:r>
            <a:r>
              <a:rPr lang="en-US" baseline="0" dirty="0" smtClean="0"/>
              <a:t> and pus c/s</a:t>
            </a:r>
          </a:p>
          <a:p>
            <a:r>
              <a:rPr lang="en-US" baseline="0" dirty="0" err="1" smtClean="0"/>
              <a:t>Dapsone</a:t>
            </a:r>
            <a:r>
              <a:rPr lang="en-US" baseline="0" dirty="0" smtClean="0"/>
              <a:t> is treatment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Tzanck</a:t>
            </a:r>
            <a:r>
              <a:rPr lang="en-US" baseline="0" dirty="0" smtClean="0"/>
              <a:t> smear (epithelial </a:t>
            </a:r>
            <a:r>
              <a:rPr lang="en-US" baseline="0" smtClean="0"/>
              <a:t>giant cells seen)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Herpes simplex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Herpes zoster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Chicken pox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BBE94-F0D9-465D-AF9E-36AE2D75632B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C0B1-90B7-4560-AA6C-D6038580C840}" type="datetimeFigureOut">
              <a:rPr lang="en-US" smtClean="0"/>
              <a:pPr/>
              <a:t>9/8/2012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DA0D-F029-41D7-A680-98CFEA9CFF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C0B1-90B7-4560-AA6C-D6038580C840}" type="datetimeFigureOut">
              <a:rPr lang="en-US" smtClean="0"/>
              <a:pPr/>
              <a:t>9/8/2012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DA0D-F029-41D7-A680-98CFEA9CFF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C0B1-90B7-4560-AA6C-D6038580C840}" type="datetimeFigureOut">
              <a:rPr lang="en-US" smtClean="0"/>
              <a:pPr/>
              <a:t>9/8/2012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DA0D-F029-41D7-A680-98CFEA9CFF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C0B1-90B7-4560-AA6C-D6038580C840}" type="datetimeFigureOut">
              <a:rPr lang="en-US" smtClean="0"/>
              <a:pPr/>
              <a:t>9/8/2012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DA0D-F029-41D7-A680-98CFEA9CFF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C0B1-90B7-4560-AA6C-D6038580C840}" type="datetimeFigureOut">
              <a:rPr lang="en-US" smtClean="0"/>
              <a:pPr/>
              <a:t>9/8/2012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DA0D-F029-41D7-A680-98CFEA9CFF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C0B1-90B7-4560-AA6C-D6038580C840}" type="datetimeFigureOut">
              <a:rPr lang="en-US" smtClean="0"/>
              <a:pPr/>
              <a:t>9/8/2012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DA0D-F029-41D7-A680-98CFEA9CFF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C0B1-90B7-4560-AA6C-D6038580C840}" type="datetimeFigureOut">
              <a:rPr lang="en-US" smtClean="0"/>
              <a:pPr/>
              <a:t>9/8/2012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DA0D-F029-41D7-A680-98CFEA9CFF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C0B1-90B7-4560-AA6C-D6038580C840}" type="datetimeFigureOut">
              <a:rPr lang="en-US" smtClean="0"/>
              <a:pPr/>
              <a:t>9/8/2012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DA0D-F029-41D7-A680-98CFEA9CFF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C0B1-90B7-4560-AA6C-D6038580C840}" type="datetimeFigureOut">
              <a:rPr lang="en-US" smtClean="0"/>
              <a:pPr/>
              <a:t>9/8/2012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DA0D-F029-41D7-A680-98CFEA9CFF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C0B1-90B7-4560-AA6C-D6038580C840}" type="datetimeFigureOut">
              <a:rPr lang="en-US" smtClean="0"/>
              <a:pPr/>
              <a:t>9/8/2012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DA0D-F029-41D7-A680-98CFEA9CFF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C0B1-90B7-4560-AA6C-D6038580C840}" type="datetimeFigureOut">
              <a:rPr lang="en-US" smtClean="0"/>
              <a:pPr/>
              <a:t>9/8/2012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FDA0D-F029-41D7-A680-98CFEA9CFF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35E94-C603-48C5-B7AF-AABA4DEDF3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E60AF3A-874B-471D-919F-72A6AD59E3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9C0B1-90B7-4560-AA6C-D6038580C840}" type="datetimeFigureOut">
              <a:rPr lang="en-US" smtClean="0"/>
              <a:pPr/>
              <a:t>9/8/2012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FDA0D-F029-41D7-A680-98CFEA9CFF8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advTm="120000">
    <p:sndAc>
      <p:stSnd>
        <p:snd r:embed="rId15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dermnet.com/image.cfm?passedArrayIndex=34&amp;moduleID=2&amp;moduleGroupID=33" TargetMode="External"/><Relationship Id="rId5" Type="http://schemas.openxmlformats.org/officeDocument/2006/relationships/image" Target="../media/image21.jpeg"/><Relationship Id="rId4" Type="http://schemas.openxmlformats.org/officeDocument/2006/relationships/hyperlink" Target="http://162.129.70.33/images/eh_5_010712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3925" y="1190625"/>
            <a:ext cx="7296150" cy="44767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786578" y="500042"/>
            <a:ext cx="2194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Likely Diagnosis</a:t>
            </a:r>
            <a:endParaRPr lang="en-GB" sz="2400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cmh rwp 001.JP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57818" y="500042"/>
            <a:ext cx="39088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Diagnosis</a:t>
            </a:r>
          </a:p>
          <a:p>
            <a:r>
              <a:rPr lang="en-GB" sz="2400" b="1" dirty="0" smtClean="0"/>
              <a:t>Likely systemic complications</a:t>
            </a:r>
            <a:endParaRPr lang="en-GB" sz="2400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dar\Desktop\New folder (8)\New folder (2)\DSCN825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8" y="1142985"/>
            <a:ext cx="4398035" cy="4846176"/>
          </a:xfrm>
          <a:prstGeom prst="rect">
            <a:avLst/>
          </a:prstGeom>
          <a:noFill/>
        </p:spPr>
      </p:pic>
      <p:pic>
        <p:nvPicPr>
          <p:cNvPr id="9" name="Picture 6" descr="DSCN2209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475702" y="2071678"/>
            <a:ext cx="4589698" cy="3429024"/>
          </a:xfrm>
          <a:noFill/>
          <a:ln w="76200">
            <a:solidFill>
              <a:srgbClr val="FFFF00"/>
            </a:solidFill>
          </a:ln>
        </p:spPr>
      </p:pic>
      <p:sp>
        <p:nvSpPr>
          <p:cNvPr id="10" name="Title 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4004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Present since birth.  Diagnosis</a:t>
            </a:r>
            <a:endParaRPr lang="en-GB" sz="2400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ervicoFacialActinomycosisPhot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42919"/>
            <a:ext cx="9168929" cy="618942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215074" y="181253"/>
            <a:ext cx="2922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Differential Diagnosis</a:t>
            </a:r>
            <a:endParaRPr lang="en-GB" sz="2400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5" descr="pilomtrxmp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>
          <a:xfrm>
            <a:off x="4645025" y="2428868"/>
            <a:ext cx="4316422" cy="3429023"/>
          </a:xfrm>
        </p:spPr>
      </p:pic>
      <p:pic>
        <p:nvPicPr>
          <p:cNvPr id="9" name="Picture 7" descr="pilomatricoma2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57200" y="2415196"/>
            <a:ext cx="4040188" cy="3470646"/>
          </a:xfrm>
          <a:prstGeom prst="rect">
            <a:avLst/>
          </a:prstGeom>
          <a:ln w="76200">
            <a:solidFill>
              <a:schemeClr val="accent1"/>
            </a:solidFill>
          </a:ln>
        </p:spPr>
      </p:pic>
      <p:sp>
        <p:nvSpPr>
          <p:cNvPr id="10" name="Title 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1473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 Diagnosis</a:t>
            </a:r>
            <a:endParaRPr lang="en-GB" sz="2400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86578" y="500042"/>
            <a:ext cx="2194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Likely Diagnosis</a:t>
            </a:r>
            <a:endParaRPr lang="en-GB" sz="2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1285538" cy="846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hsleafmacule_2_0108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0" y="68180"/>
            <a:ext cx="9144000" cy="67898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86578" y="500042"/>
            <a:ext cx="1954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Investigations</a:t>
            </a:r>
            <a:endParaRPr lang="en-GB" sz="2400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beh%E7et%27s_syndrome2_small"/>
          <p:cNvPicPr>
            <a:picLocks noChangeAspect="1" noChangeArrowheads="1"/>
          </p:cNvPicPr>
          <p:nvPr/>
        </p:nvPicPr>
        <p:blipFill>
          <a:blip r:embed="rId4" cstate="print">
            <a:lum bright="12000"/>
          </a:blip>
          <a:srcRect/>
          <a:stretch>
            <a:fillRect/>
          </a:stretch>
        </p:blipFill>
        <p:spPr bwMode="auto">
          <a:xfrm rot="5400000">
            <a:off x="1854477" y="285285"/>
            <a:ext cx="6782820" cy="6205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215074" y="181253"/>
            <a:ext cx="2922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Differential Diagnosis</a:t>
            </a:r>
            <a:endParaRPr lang="en-GB" sz="2400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1473200" cy="461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 Diagnosis</a:t>
            </a:r>
            <a:endParaRPr lang="en-GB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3" y="144462"/>
            <a:ext cx="8578785" cy="642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1ak120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9132347" cy="6801186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786578" y="500042"/>
            <a:ext cx="2194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Likely Diagnosis</a:t>
            </a:r>
            <a:endParaRPr lang="en-GB" sz="2400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965325" y="6132513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b="1">
              <a:solidFill>
                <a:schemeClr val="bg1"/>
              </a:solidFill>
            </a:endParaRPr>
          </a:p>
          <a:p>
            <a:endParaRPr lang="en-US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574925" y="336550"/>
            <a:ext cx="4703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Tahoma" pitchFamily="34" charset="0"/>
              </a:rPr>
              <a:t>GIVE YOUR DIFFERENTIAL DIAGNOSIS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9536" y="714356"/>
            <a:ext cx="5654298" cy="608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1914514"/>
            <a:ext cx="4143404" cy="3729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0" y="1857364"/>
            <a:ext cx="4732006" cy="3933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>
          <a:xfrm>
            <a:off x="4143372" y="4872054"/>
            <a:ext cx="5000628" cy="11287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786578" y="500042"/>
            <a:ext cx="2194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Likely Diagnosis</a:t>
            </a:r>
            <a:endParaRPr lang="en-GB" sz="2400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3" y="144463"/>
            <a:ext cx="11285537" cy="846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egos01"/>
          <p:cNvPicPr>
            <a:picLocks noGrp="1" noChangeAspect="1" noChangeArrowheads="1"/>
          </p:cNvPicPr>
          <p:nvPr>
            <p:ph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8600" y="533400"/>
            <a:ext cx="8610600" cy="5865813"/>
          </a:xfrm>
        </p:spPr>
      </p:pic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28600" y="609600"/>
            <a:ext cx="77628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b="1" u="sng">
              <a:solidFill>
                <a:schemeClr val="bg1"/>
              </a:solidFill>
              <a:latin typeface="Tahoma" pitchFamily="34" charset="0"/>
            </a:endParaRPr>
          </a:p>
          <a:p>
            <a:r>
              <a:rPr lang="en-US" b="1">
                <a:solidFill>
                  <a:schemeClr val="bg1"/>
                </a:solidFill>
                <a:latin typeface="Tahoma" pitchFamily="34" charset="0"/>
              </a:rPr>
              <a:t>THIS PATIENT HAD EPISODES OF RECURRENT ABDOMINAL PAIN.</a:t>
            </a:r>
          </a:p>
          <a:p>
            <a:r>
              <a:rPr lang="en-US" b="1">
                <a:solidFill>
                  <a:schemeClr val="bg1"/>
                </a:solidFill>
                <a:latin typeface="Tahoma" pitchFamily="34" charset="0"/>
              </a:rPr>
              <a:t>WHAT IS THE MOST LIKELY DIAGNOSIS?</a:t>
            </a: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emphigusvulgaris_1_0206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52400" y="990600"/>
            <a:ext cx="3244850" cy="4953000"/>
          </a:xfrm>
        </p:spPr>
      </p:pic>
      <p:pic>
        <p:nvPicPr>
          <p:cNvPr id="75779" name="Picture 3" descr="eba_2_020714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581400" y="1776413"/>
            <a:ext cx="5486400" cy="3708400"/>
          </a:xfrm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8686800" y="1747838"/>
            <a:ext cx="3413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</a:t>
            </a: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2955925" y="1022350"/>
            <a:ext cx="341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1279525" y="76200"/>
            <a:ext cx="73136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b="1" u="sng" dirty="0" smtClean="0">
              <a:latin typeface="Tahoma" pitchFamily="34" charset="0"/>
              <a:cs typeface="Tahoma" pitchFamily="34" charset="0"/>
            </a:endParaRPr>
          </a:p>
          <a:p>
            <a:r>
              <a:rPr lang="en-US" b="1" dirty="0" smtClean="0">
                <a:latin typeface="Tahoma" pitchFamily="34" charset="0"/>
                <a:cs typeface="Tahoma" pitchFamily="34" charset="0"/>
              </a:rPr>
              <a:t>WHAT IS THE SIGNIFICANCE OF THE FOLLOWING PICTURES?</a:t>
            </a:r>
            <a:endParaRPr lang="en-US" b="1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4810" y="228599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71472" y="135729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92845"/>
            <a:ext cx="4500594" cy="684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85776"/>
            <a:ext cx="8229600" cy="1143000"/>
          </a:xfrm>
        </p:spPr>
        <p:txBody>
          <a:bodyPr/>
          <a:lstStyle/>
          <a:p>
            <a:r>
              <a:rPr lang="en-US" dirty="0"/>
              <a:t>Diagnosis</a:t>
            </a:r>
          </a:p>
        </p:txBody>
      </p:sp>
      <p:pic>
        <p:nvPicPr>
          <p:cNvPr id="93187" name="Picture 3" descr="Dermatology - LEG: epidermolytic hyperkeratosis  - ichthyosis, congenital erythroderm">
            <a:hlinkClick r:id="rId4" tooltip="Dermatology - LEG: epidermolytic hyperkeratosis  - ichthyosis, congenital erythroderm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>
          <a:xfrm rot="5400000">
            <a:off x="-962535" y="1816981"/>
            <a:ext cx="6074984" cy="4007101"/>
          </a:xfrm>
          <a:noFill/>
          <a:ln/>
        </p:spPr>
      </p:pic>
      <p:pic>
        <p:nvPicPr>
          <p:cNvPr id="93189" name="Picture 5" descr=" 11IMG018.jpg">
            <a:hlinkClick r:id="rId6"/>
          </p:cNvPr>
          <p:cNvPicPr>
            <a:picLocks noGrp="1" noChangeAspect="1" noChangeArrowheads="1"/>
          </p:cNvPicPr>
          <p:nvPr>
            <p:ph sz="half" idx="3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4972049" y="1000108"/>
            <a:ext cx="3912888" cy="5857892"/>
          </a:xfrm>
          <a:noFill/>
          <a:ln/>
        </p:spPr>
      </p:pic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066800"/>
            <a:ext cx="7696200" cy="5562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786578" y="500042"/>
            <a:ext cx="2194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Likely Diagnosis</a:t>
            </a:r>
            <a:endParaRPr lang="en-GB" sz="2400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acropustuosis_1_020614"/>
          <p:cNvPicPr>
            <a:picLocks noGrp="1" noChangeAspect="1" noChangeArrowheads="1"/>
          </p:cNvPicPr>
          <p:nvPr>
            <p:ph/>
          </p:nvPr>
        </p:nvPicPr>
        <p:blipFill>
          <a:blip r:embed="rId4" cstate="print">
            <a:lum bright="-14000" contrast="10000"/>
          </a:blip>
          <a:srcRect/>
          <a:stretch>
            <a:fillRect/>
          </a:stretch>
        </p:blipFill>
        <p:spPr>
          <a:xfrm>
            <a:off x="357158" y="274638"/>
            <a:ext cx="8300469" cy="6226196"/>
          </a:xfrm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-76200" y="-76200"/>
            <a:ext cx="957185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 u="sng" dirty="0">
              <a:solidFill>
                <a:srgbClr val="FF0000"/>
              </a:solidFill>
              <a:latin typeface="Tahoma" pitchFamily="34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THIS SIX MONTHS OLD RASH WAS NON RESPONSIVE TO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STEROIDS/</a:t>
            </a:r>
            <a:r>
              <a:rPr lang="en-US" b="1" dirty="0" err="1" smtClean="0">
                <a:solidFill>
                  <a:srgbClr val="FF0000"/>
                </a:solidFill>
                <a:latin typeface="Tahoma" pitchFamily="34" charset="0"/>
              </a:rPr>
              <a:t>antiscabies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.</a:t>
            </a:r>
            <a:endParaRPr lang="en-US" b="1" dirty="0">
              <a:solidFill>
                <a:srgbClr val="FF0000"/>
              </a:solidFill>
              <a:latin typeface="Tahoma" pitchFamily="34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WHAT IS LIKELY DIAGNOSIS?</a:t>
            </a:r>
          </a:p>
          <a:p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HOW WILL YOU CONFIRM THE DIAGNOSIS?</a:t>
            </a:r>
          </a:p>
          <a:p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WHAT IS THE TREATMENT OF THIS CONDITION?</a:t>
            </a: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Tzanck01"/>
          <p:cNvPicPr>
            <a:picLocks noGrp="1" noChangeAspect="1" noChangeArrowheads="1"/>
          </p:cNvPicPr>
          <p:nvPr>
            <p:ph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600200" y="746125"/>
            <a:ext cx="6705600" cy="4406900"/>
          </a:xfrm>
        </p:spPr>
      </p:pic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203325" y="5599113"/>
            <a:ext cx="5467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What is shown in this slide?</a:t>
            </a:r>
          </a:p>
          <a:p>
            <a:r>
              <a:rPr lang="en-US"/>
              <a:t>Name three  disorders which can have this feature? </a:t>
            </a: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295</Words>
  <Application>Microsoft Office PowerPoint</Application>
  <PresentationFormat>On-screen Show (4:3)</PresentationFormat>
  <Paragraphs>113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Present since birth.  Diagnosis</vt:lpstr>
      <vt:lpstr>Slide 4</vt:lpstr>
      <vt:lpstr> Diagnosis</vt:lpstr>
      <vt:lpstr>Slide 6</vt:lpstr>
      <vt:lpstr>Slide 7</vt:lpstr>
      <vt:lpstr>Slide 8</vt:lpstr>
      <vt:lpstr> Diagnosis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Diagnosis</vt:lpstr>
      <vt:lpstr>Slide 18</vt:lpstr>
      <vt:lpstr>Slide 19</vt:lpstr>
      <vt:lpstr>Slide 20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</dc:creator>
  <cp:lastModifiedBy>waseem.hassan</cp:lastModifiedBy>
  <cp:revision>41</cp:revision>
  <dcterms:created xsi:type="dcterms:W3CDTF">2012-06-06T06:51:51Z</dcterms:created>
  <dcterms:modified xsi:type="dcterms:W3CDTF">2012-09-08T19:14:35Z</dcterms:modified>
</cp:coreProperties>
</file>