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2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36946-5108-4265-8E31-C602102C3AAC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D050C-09D8-4742-8FEB-3C8C1CBEFF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Kaposi (likely diagnosis)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Bacillary </a:t>
            </a:r>
            <a:r>
              <a:rPr lang="en-US" baseline="0" dirty="0" err="1" smtClean="0"/>
              <a:t>angiomatosis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Deep mycosis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B-cell lymphoma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Borderline leprosy downgrading to </a:t>
            </a:r>
            <a:r>
              <a:rPr lang="en-US" dirty="0" err="1" smtClean="0"/>
              <a:t>lepromatous</a:t>
            </a:r>
            <a:r>
              <a:rPr lang="en-US" dirty="0" smtClean="0"/>
              <a:t> leprosy (</a:t>
            </a:r>
            <a:r>
              <a:rPr lang="en-US" dirty="0" err="1" smtClean="0"/>
              <a:t>subpolar</a:t>
            </a:r>
            <a:r>
              <a:rPr lang="en-US" dirty="0" smtClean="0"/>
              <a:t> </a:t>
            </a:r>
            <a:r>
              <a:rPr lang="en-US" dirty="0" err="1" smtClean="0"/>
              <a:t>leproamtous</a:t>
            </a:r>
            <a:r>
              <a:rPr lang="en-US" dirty="0" smtClean="0"/>
              <a:t> leprosy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Kawasaki disease</a:t>
            </a:r>
            <a:r>
              <a:rPr lang="en-US" baseline="0" dirty="0" smtClean="0"/>
              <a:t> (strawberry tongue and aneurysm </a:t>
            </a:r>
            <a:r>
              <a:rPr lang="en-US" baseline="0" dirty="0" smtClean="0"/>
              <a:t>in LAD is </a:t>
            </a:r>
            <a:r>
              <a:rPr lang="en-US" baseline="0" dirty="0" smtClean="0"/>
              <a:t>shown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If untreated 25% develop aneurysms</a:t>
            </a:r>
          </a:p>
          <a:p>
            <a:r>
              <a:rPr lang="en-US" u="sng" baseline="0" dirty="0" smtClean="0"/>
              <a:t>Criteria of Kawasaki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Strawberry tongue </a:t>
            </a:r>
          </a:p>
          <a:p>
            <a:pPr marL="228600" indent="-228600">
              <a:buAutoNum type="arabicPeriod"/>
            </a:pPr>
            <a:r>
              <a:rPr lang="en-US" u="none" baseline="0" dirty="0" smtClean="0"/>
              <a:t>Fever of more than 5 days duration</a:t>
            </a:r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Lymphadenopathy</a:t>
            </a:r>
            <a:endParaRPr lang="en-US" u="none" baseline="0" dirty="0" smtClean="0"/>
          </a:p>
          <a:p>
            <a:pPr marL="228600" indent="-228600">
              <a:buAutoNum type="arabicPeriod"/>
            </a:pPr>
            <a:r>
              <a:rPr lang="en-US" u="none" baseline="0" dirty="0" err="1" smtClean="0"/>
              <a:t>Polymorphus</a:t>
            </a:r>
            <a:r>
              <a:rPr lang="en-US" u="none" baseline="0" dirty="0" smtClean="0"/>
              <a:t> rash</a:t>
            </a:r>
          </a:p>
          <a:p>
            <a:pPr marL="228600" indent="-228600">
              <a:buNone/>
            </a:pPr>
            <a:endParaRPr lang="en-US" u="none" baseline="0" dirty="0" smtClean="0"/>
          </a:p>
          <a:p>
            <a:pPr marL="228600" indent="-228600">
              <a:buNone/>
            </a:pPr>
            <a:r>
              <a:rPr lang="en-US" u="sng" baseline="0" dirty="0" smtClean="0"/>
              <a:t>Treatment:  </a:t>
            </a:r>
            <a:r>
              <a:rPr lang="en-US" u="none" baseline="0" dirty="0" err="1" smtClean="0"/>
              <a:t>immunoglobulins</a:t>
            </a:r>
            <a:r>
              <a:rPr lang="en-US" u="none" baseline="0" dirty="0" smtClean="0"/>
              <a:t> 2g/day I/V for 3 days  + aspirin 100 mg/kg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Epidermolytic</a:t>
            </a:r>
            <a:r>
              <a:rPr lang="en-US" dirty="0" smtClean="0"/>
              <a:t> hyperkeratosis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Skin peeling </a:t>
            </a:r>
            <a:r>
              <a:rPr lang="en-US" dirty="0" smtClean="0"/>
              <a:t>syndrome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</a:t>
            </a:r>
            <a:r>
              <a:rPr lang="en-US" baseline="0" dirty="0" smtClean="0"/>
              <a:t> </a:t>
            </a:r>
            <a:r>
              <a:rPr lang="en-US" dirty="0" err="1" smtClean="0"/>
              <a:t>Porokeratosis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Broad yellowish brown margin with hypertrophy and ulceration (</a:t>
            </a:r>
            <a:r>
              <a:rPr lang="en-US" dirty="0" err="1" smtClean="0"/>
              <a:t>xanthogranulomatous</a:t>
            </a:r>
            <a:r>
              <a:rPr lang="en-US" dirty="0" smtClean="0"/>
              <a:t> appearance)</a:t>
            </a:r>
          </a:p>
          <a:p>
            <a:pPr marL="228600" indent="-228600">
              <a:buAutoNum type="arabicPeriod"/>
            </a:pPr>
            <a:r>
              <a:rPr lang="en-US" dirty="0" smtClean="0"/>
              <a:t>Sebaceous CA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Necrobiotic</a:t>
            </a:r>
            <a:r>
              <a:rPr lang="en-US" dirty="0" smtClean="0"/>
              <a:t> </a:t>
            </a:r>
            <a:r>
              <a:rPr lang="en-US" dirty="0" err="1" smtClean="0"/>
              <a:t>xanthogranulomas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Atypical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necrobiosis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lipoidica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Trichoadenoma</a:t>
            </a:r>
            <a:endParaRPr lang="en-US" baseline="0" dirty="0" smtClean="0"/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u="sng" baseline="0" dirty="0" smtClean="0"/>
              <a:t>Treatment of </a:t>
            </a:r>
            <a:r>
              <a:rPr lang="en-US" u="sng" baseline="0" dirty="0" err="1" smtClean="0"/>
              <a:t>necrobiotic</a:t>
            </a:r>
            <a:r>
              <a:rPr lang="en-US" u="sng" baseline="0" dirty="0" smtClean="0"/>
              <a:t> </a:t>
            </a:r>
            <a:r>
              <a:rPr lang="en-US" u="sng" baseline="0" dirty="0" err="1" smtClean="0"/>
              <a:t>xanthogranuloma</a:t>
            </a:r>
            <a:endParaRPr lang="en-US" u="sng" baseline="0" dirty="0" smtClean="0"/>
          </a:p>
          <a:p>
            <a:pPr marL="228600" indent="-228600">
              <a:buNone/>
            </a:pPr>
            <a:r>
              <a:rPr lang="en-US" u="none" baseline="0" dirty="0" smtClean="0"/>
              <a:t>1. Rule out </a:t>
            </a:r>
            <a:r>
              <a:rPr lang="en-US" u="none" baseline="0" dirty="0" err="1" smtClean="0"/>
              <a:t>paraproteinemia</a:t>
            </a:r>
            <a:r>
              <a:rPr lang="en-US" u="none" baseline="0" dirty="0" smtClean="0"/>
              <a:t> and treat 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SCC</a:t>
            </a:r>
            <a:r>
              <a:rPr lang="en-US" dirty="0" smtClean="0"/>
              <a:t> on the background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porokeratosis</a:t>
            </a:r>
            <a:r>
              <a:rPr lang="en-US" baseline="0" dirty="0" smtClean="0"/>
              <a:t> (longstanding </a:t>
            </a:r>
            <a:r>
              <a:rPr lang="en-US" baseline="0" dirty="0" err="1" smtClean="0"/>
              <a:t>porokeratosis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mibelli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Mucosal </a:t>
            </a:r>
            <a:r>
              <a:rPr lang="en-US" dirty="0" err="1" smtClean="0"/>
              <a:t>kaposi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Mucosal </a:t>
            </a:r>
            <a:r>
              <a:rPr lang="en-US" dirty="0" err="1" smtClean="0"/>
              <a:t>hemangioma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Drug induced gingival hyperplasia</a:t>
            </a:r>
          </a:p>
          <a:p>
            <a:pPr marL="228600" indent="-228600">
              <a:buAutoNum type="arabicPeriod"/>
            </a:pPr>
            <a:r>
              <a:rPr lang="en-US" dirty="0" smtClean="0"/>
              <a:t>Wegner’s </a:t>
            </a:r>
            <a:r>
              <a:rPr lang="en-US" dirty="0" err="1" smtClean="0"/>
              <a:t>granulomatosis</a:t>
            </a:r>
            <a:endParaRPr lang="en-US" dirty="0" smtClean="0"/>
          </a:p>
          <a:p>
            <a:pPr marL="228600" indent="-2286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Nevus </a:t>
            </a:r>
            <a:r>
              <a:rPr lang="en-US" dirty="0" err="1" smtClean="0"/>
              <a:t>spilus</a:t>
            </a:r>
            <a:r>
              <a:rPr lang="en-US" dirty="0" smtClean="0"/>
              <a:t> +</a:t>
            </a:r>
            <a:r>
              <a:rPr lang="en-US" baseline="0" dirty="0" smtClean="0"/>
              <a:t> port wine stain on neck is seen</a:t>
            </a:r>
          </a:p>
          <a:p>
            <a:r>
              <a:rPr lang="en-US" baseline="0" dirty="0" smtClean="0"/>
              <a:t>In port wine there is </a:t>
            </a:r>
            <a:r>
              <a:rPr lang="en-US" baseline="0" dirty="0" err="1" smtClean="0"/>
              <a:t>ectasia</a:t>
            </a:r>
            <a:r>
              <a:rPr lang="en-US" baseline="0" dirty="0" smtClean="0"/>
              <a:t> of underlying blood vessels while in </a:t>
            </a:r>
            <a:r>
              <a:rPr lang="en-US" baseline="0" dirty="0" err="1" smtClean="0"/>
              <a:t>hemangioma</a:t>
            </a:r>
            <a:r>
              <a:rPr lang="en-US" baseline="0" dirty="0" smtClean="0"/>
              <a:t> there is proliferation of blood vessels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Lantigo</a:t>
            </a:r>
            <a:r>
              <a:rPr lang="en-US" dirty="0" smtClean="0"/>
              <a:t> </a:t>
            </a:r>
            <a:r>
              <a:rPr lang="en-US" dirty="0" err="1" smtClean="0"/>
              <a:t>maligna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err="1" smtClean="0"/>
              <a:t>Pyogenic</a:t>
            </a:r>
            <a:r>
              <a:rPr lang="en-US" dirty="0" smtClean="0"/>
              <a:t> </a:t>
            </a:r>
            <a:r>
              <a:rPr lang="en-US" dirty="0" err="1" smtClean="0"/>
              <a:t>granuloma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SCC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Amelanotic</a:t>
            </a:r>
            <a:r>
              <a:rPr lang="en-US" dirty="0" smtClean="0"/>
              <a:t> melanoma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Eccrine</a:t>
            </a:r>
            <a:r>
              <a:rPr lang="en-US" dirty="0" smtClean="0"/>
              <a:t> </a:t>
            </a:r>
            <a:r>
              <a:rPr lang="en-US" dirty="0" err="1" smtClean="0"/>
              <a:t>poroma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A:  beaded hair shown.</a:t>
            </a:r>
            <a:r>
              <a:rPr lang="en-US" baseline="0" dirty="0" smtClean="0"/>
              <a:t> There are nodes and inter nodes </a:t>
            </a:r>
            <a:r>
              <a:rPr lang="en-US" dirty="0" smtClean="0"/>
              <a:t>– </a:t>
            </a:r>
            <a:r>
              <a:rPr lang="en-US" dirty="0" err="1" smtClean="0"/>
              <a:t>Monlithrix</a:t>
            </a:r>
            <a:endParaRPr lang="en-US" dirty="0" smtClean="0"/>
          </a:p>
          <a:p>
            <a:r>
              <a:rPr lang="en-US" dirty="0" smtClean="0"/>
              <a:t>B:  Twisted and</a:t>
            </a:r>
            <a:r>
              <a:rPr lang="en-US" baseline="0" dirty="0" smtClean="0"/>
              <a:t> flattened hair shaft – </a:t>
            </a:r>
            <a:r>
              <a:rPr lang="en-US" baseline="0" dirty="0" err="1" smtClean="0"/>
              <a:t>Pilar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torti</a:t>
            </a:r>
            <a:endParaRPr lang="en-US" baseline="0" dirty="0" smtClean="0"/>
          </a:p>
          <a:p>
            <a:r>
              <a:rPr lang="en-US" baseline="0" dirty="0" smtClean="0"/>
              <a:t>C: exclamation mark hair – alopecia </a:t>
            </a:r>
            <a:r>
              <a:rPr lang="en-US" baseline="0" dirty="0" err="1" smtClean="0"/>
              <a:t>areata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u="sng" baseline="0" dirty="0" err="1" smtClean="0"/>
              <a:t>Monlithrix</a:t>
            </a:r>
            <a:r>
              <a:rPr lang="en-US" u="sng" baseline="0" dirty="0" smtClean="0"/>
              <a:t>: </a:t>
            </a:r>
            <a:r>
              <a:rPr lang="en-US" u="none" baseline="0" dirty="0" err="1" smtClean="0"/>
              <a:t>autosomal</a:t>
            </a:r>
            <a:r>
              <a:rPr lang="en-US" u="none" baseline="0" dirty="0" smtClean="0"/>
              <a:t> dominant</a:t>
            </a:r>
          </a:p>
          <a:p>
            <a:r>
              <a:rPr lang="en-US" u="none" baseline="0" dirty="0" smtClean="0"/>
              <a:t>Associated with </a:t>
            </a:r>
            <a:r>
              <a:rPr lang="en-US" u="none" baseline="0" dirty="0" err="1" smtClean="0"/>
              <a:t>KP</a:t>
            </a:r>
            <a:r>
              <a:rPr lang="en-US" u="none" baseline="0" dirty="0" smtClean="0"/>
              <a:t> and </a:t>
            </a:r>
            <a:r>
              <a:rPr lang="en-US" u="none" baseline="0" dirty="0" err="1" smtClean="0"/>
              <a:t>arginine</a:t>
            </a:r>
            <a:r>
              <a:rPr lang="en-US" u="none" baseline="0" dirty="0" smtClean="0"/>
              <a:t> </a:t>
            </a:r>
            <a:r>
              <a:rPr lang="en-US" u="none" baseline="0" dirty="0" err="1" smtClean="0"/>
              <a:t>succinyl</a:t>
            </a:r>
            <a:r>
              <a:rPr lang="en-US" u="none" baseline="0" dirty="0" smtClean="0"/>
              <a:t> urea</a:t>
            </a:r>
          </a:p>
          <a:p>
            <a:r>
              <a:rPr lang="en-US" u="sng" baseline="0" dirty="0" err="1" smtClean="0"/>
              <a:t>Pseudomonlithrix</a:t>
            </a:r>
            <a:r>
              <a:rPr lang="en-US" u="sng" baseline="0" dirty="0" smtClean="0"/>
              <a:t>:  </a:t>
            </a:r>
            <a:r>
              <a:rPr lang="en-US" u="none" baseline="0" dirty="0" smtClean="0"/>
              <a:t>inflammatory disorders of hair follicles lead to this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A:  </a:t>
            </a:r>
            <a:r>
              <a:rPr lang="en-US" dirty="0" err="1" smtClean="0"/>
              <a:t>onychoschisis</a:t>
            </a:r>
            <a:r>
              <a:rPr lang="en-US" dirty="0" smtClean="0"/>
              <a:t> (due to trauma</a:t>
            </a:r>
            <a:r>
              <a:rPr lang="en-US" baseline="0" dirty="0" smtClean="0"/>
              <a:t> and washing)</a:t>
            </a:r>
          </a:p>
          <a:p>
            <a:r>
              <a:rPr lang="en-US" baseline="0" dirty="0" smtClean="0"/>
              <a:t>B:  median </a:t>
            </a:r>
            <a:r>
              <a:rPr lang="en-US" baseline="0" dirty="0" err="1" smtClean="0"/>
              <a:t>canalicular</a:t>
            </a:r>
            <a:r>
              <a:rPr lang="en-US" baseline="0" dirty="0" smtClean="0"/>
              <a:t> deformity (after sometime it improves and heals spontaneously)</a:t>
            </a:r>
          </a:p>
          <a:p>
            <a:r>
              <a:rPr lang="en-US" baseline="0" dirty="0" smtClean="0"/>
              <a:t>C:  pincer nail (increase in transverse curvature of nail)- hereditary defect</a:t>
            </a:r>
          </a:p>
          <a:p>
            <a:r>
              <a:rPr lang="en-US" baseline="0" dirty="0" smtClean="0"/>
              <a:t>D:  triangular </a:t>
            </a:r>
            <a:r>
              <a:rPr lang="en-US" baseline="0" dirty="0" err="1" smtClean="0"/>
              <a:t>lunula</a:t>
            </a:r>
            <a:r>
              <a:rPr lang="en-US" baseline="0" dirty="0" smtClean="0"/>
              <a:t>- nail patella syndrome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Endemic syphilis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A:  Fresh water preparation . Clue cells/epithelial cells are</a:t>
            </a:r>
            <a:r>
              <a:rPr lang="en-US" baseline="0" dirty="0" smtClean="0"/>
              <a:t> seen. There is depression over these cells where bacteria are present</a:t>
            </a:r>
            <a:endParaRPr lang="en-US" dirty="0" smtClean="0"/>
          </a:p>
          <a:p>
            <a:r>
              <a:rPr lang="en-US" dirty="0" smtClean="0"/>
              <a:t>B:  Gram stain prep</a:t>
            </a:r>
          </a:p>
          <a:p>
            <a:r>
              <a:rPr lang="en-US" u="sng" dirty="0" smtClean="0"/>
              <a:t>Diagnosis</a:t>
            </a:r>
            <a:r>
              <a:rPr lang="en-US" u="none" dirty="0" smtClean="0"/>
              <a:t>:  Bacterial </a:t>
            </a:r>
            <a:r>
              <a:rPr lang="en-US" u="none" dirty="0" err="1" smtClean="0"/>
              <a:t>vaginosis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LSA</a:t>
            </a:r>
            <a:r>
              <a:rPr lang="en-US" dirty="0" smtClean="0"/>
              <a:t>. Good prognosis before puberty.</a:t>
            </a:r>
            <a:r>
              <a:rPr lang="en-US" baseline="0" dirty="0" smtClean="0"/>
              <a:t> It will resolve after puberty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Leiomyoma</a:t>
            </a:r>
            <a:r>
              <a:rPr lang="en-US" dirty="0" smtClean="0"/>
              <a:t> (smooth muscle with cigar shaped nuclei)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Clear cell </a:t>
            </a:r>
            <a:r>
              <a:rPr lang="en-US" dirty="0" err="1" smtClean="0"/>
              <a:t>acanthoma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Fungal </a:t>
            </a:r>
            <a:r>
              <a:rPr lang="en-US" dirty="0" err="1" smtClean="0"/>
              <a:t>hyphae</a:t>
            </a:r>
            <a:r>
              <a:rPr lang="en-US" dirty="0" smtClean="0"/>
              <a:t> with </a:t>
            </a:r>
            <a:r>
              <a:rPr lang="en-US" dirty="0" err="1" smtClean="0"/>
              <a:t>KOH</a:t>
            </a:r>
            <a:r>
              <a:rPr lang="en-US" dirty="0" smtClean="0"/>
              <a:t> preparation shown</a:t>
            </a:r>
          </a:p>
          <a:p>
            <a:r>
              <a:rPr lang="en-US" dirty="0" smtClean="0"/>
              <a:t>A:  True </a:t>
            </a:r>
            <a:r>
              <a:rPr lang="en-US" dirty="0" err="1" smtClean="0"/>
              <a:t>hyphae</a:t>
            </a:r>
            <a:r>
              <a:rPr lang="en-US" dirty="0" smtClean="0"/>
              <a:t> of</a:t>
            </a:r>
            <a:r>
              <a:rPr lang="en-US" baseline="0" dirty="0" smtClean="0"/>
              <a:t> </a:t>
            </a:r>
            <a:r>
              <a:rPr lang="en-US" dirty="0" err="1" smtClean="0"/>
              <a:t>dermatophytes</a:t>
            </a:r>
            <a:r>
              <a:rPr lang="en-US" dirty="0" smtClean="0"/>
              <a:t> (</a:t>
            </a:r>
            <a:r>
              <a:rPr lang="en-US" dirty="0" err="1" smtClean="0"/>
              <a:t>septate</a:t>
            </a:r>
            <a:r>
              <a:rPr lang="en-US" dirty="0" smtClean="0"/>
              <a:t> </a:t>
            </a:r>
            <a:r>
              <a:rPr lang="en-US" dirty="0" err="1" smtClean="0"/>
              <a:t>hyphae</a:t>
            </a:r>
            <a:r>
              <a:rPr lang="en-US" dirty="0" smtClean="0"/>
              <a:t>)</a:t>
            </a:r>
          </a:p>
          <a:p>
            <a:r>
              <a:rPr lang="en-US" dirty="0" smtClean="0"/>
              <a:t>B: spaghetti and meat ball appearance (p. </a:t>
            </a:r>
            <a:r>
              <a:rPr lang="en-US" dirty="0" err="1" smtClean="0"/>
              <a:t>versicolor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C: </a:t>
            </a:r>
            <a:r>
              <a:rPr lang="en-US" dirty="0" err="1" smtClean="0"/>
              <a:t>pseudohyphae</a:t>
            </a:r>
            <a:r>
              <a:rPr lang="en-US" dirty="0" smtClean="0"/>
              <a:t> and budding yeasts </a:t>
            </a:r>
            <a:r>
              <a:rPr lang="en-US" smtClean="0"/>
              <a:t>(Candida)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D050C-09D8-4742-8FEB-3C8C1CBEFF7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0CDC1B-BA87-49A8-98FE-04CAF3A53D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8399AB-4B86-4C29-8586-86E377CE09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90000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49F5D-EEAF-4BBD-8A0B-1D632327E360}" type="datetimeFigureOut">
              <a:rPr lang="en-US" smtClean="0"/>
              <a:pPr/>
              <a:t>8/7/2012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88FFA-F134-4AE9-A35B-EF461BDB65B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Tm="90000">
    <p:sndAc>
      <p:stSnd>
        <p:snd r:embed="rId15" name="camera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www.dermis.net/bilder/CD042/550px/img0001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DIFFERENTIAL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D_1090_072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4550" y="157163"/>
            <a:ext cx="4914900" cy="6543675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1171"/>
            <a:ext cx="4041775" cy="595541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3" name="Picture 4" descr="Picture3"/>
          <p:cNvPicPr>
            <a:picLocks noChangeAspect="1" noChangeArrowheads="1"/>
          </p:cNvPicPr>
          <p:nvPr/>
        </p:nvPicPr>
        <p:blipFill>
          <a:blip r:embed="rId5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4071934" y="2002254"/>
            <a:ext cx="5143536" cy="485574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www.indianpediatrics.net/mar2003/images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441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Picture 4" descr="http://www.indianpediatrics.net/mar2003/images/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0"/>
            <a:ext cx="4495800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ediatriconcall.com/fordoctor/casereports/images/peeling_skin_syndrom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" y="1000108"/>
            <a:ext cx="9110663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latin typeface="+mj-lt"/>
                <a:ea typeface="+mj-ea"/>
                <a:cs typeface="+mj-cs"/>
              </a:rPr>
              <a:t>PRESENT SINCE BIRTH.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calisation: lower leg&#10;diagnosis: Porokeratosis Linearis Unilateralis&#10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-20000" contrast="10000"/>
          </a:blip>
          <a:srcRect/>
          <a:stretch>
            <a:fillRect/>
          </a:stretch>
        </p:blipFill>
        <p:spPr bwMode="auto">
          <a:xfrm rot="16200000">
            <a:off x="1143000" y="-1143002"/>
            <a:ext cx="6858001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r\Desktop\photo of patient\necrobiosis lipodica\DSC005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80" y="0"/>
            <a:ext cx="9021827" cy="6858000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DIFFERENTIAL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\Desktop\photo of patient\porokeratosis with scc\DSC00531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855133"/>
            <a:ext cx="9144000" cy="5147733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WegGran-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1885952"/>
            <a:ext cx="6288209" cy="4972072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DIFFERENTIAL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>
            <a:lum bright="-20000" contrast="10000"/>
          </a:blip>
          <a:srcRect/>
          <a:stretch>
            <a:fillRect/>
          </a:stretch>
        </p:blipFill>
        <p:spPr>
          <a:xfrm>
            <a:off x="1524314" y="0"/>
            <a:ext cx="6119520" cy="6858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5744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melanoma8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4576" y="0"/>
            <a:ext cx="5832763" cy="68580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melanoma54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>
          <a:xfrm>
            <a:off x="3786182" y="1"/>
            <a:ext cx="5286412" cy="6705928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DIFFERENTIAL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714356"/>
            <a:ext cx="3563086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2" y="788696"/>
            <a:ext cx="5572164" cy="278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lum bright="-30000" contrast="10000"/>
          </a:blip>
          <a:srcRect/>
          <a:stretch>
            <a:fillRect/>
          </a:stretch>
        </p:blipFill>
        <p:spPr bwMode="auto">
          <a:xfrm>
            <a:off x="-32" y="3571876"/>
            <a:ext cx="5589979" cy="3295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143240" y="142852"/>
            <a:ext cx="3686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ABNORMALITIES ARE SHOWN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19675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19675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5517232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-24"/>
            <a:ext cx="4643470" cy="310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User\My Documents\My Pictures\median-nail-dystrophy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289824" y="-646410"/>
            <a:ext cx="3279260" cy="4572032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lum bright="-10000" contrast="10000"/>
          </a:blip>
          <a:srcRect/>
          <a:stretch>
            <a:fillRect/>
          </a:stretch>
        </p:blipFill>
        <p:spPr bwMode="auto">
          <a:xfrm rot="5400000">
            <a:off x="5120481" y="2809081"/>
            <a:ext cx="357187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Documents and Settings\User\My Documents\My Pictures\pincer nail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2" y="3071810"/>
            <a:ext cx="4643469" cy="37862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43240" y="3143248"/>
            <a:ext cx="3686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WHAT ABNORMALITIES ARE SHOWN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40466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B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3501008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357301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990600"/>
            <a:ext cx="432516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DIFFERENTIAL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DIAGNOSIS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WHAT ARE THESE AND WHAT IS YOUR DIAGNOSIS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8371" name="Picture 3" descr="clue cel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4267200" cy="3030538"/>
          </a:xfrm>
          <a:prstGeom prst="rect">
            <a:avLst/>
          </a:prstGeom>
          <a:noFill/>
        </p:spPr>
      </p:pic>
      <p:pic>
        <p:nvPicPr>
          <p:cNvPr id="58372" name="Picture 4" descr="cluece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590800"/>
            <a:ext cx="4191000" cy="3136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3648" y="486916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228184" y="1772816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</a:t>
            </a:r>
            <a:endParaRPr lang="en-US" sz="4000" dirty="0"/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lsa_2_020423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20185" y="1"/>
            <a:ext cx="9164185" cy="6858000"/>
          </a:xfr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PROGNOSIS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D891-2D27-4A6C-9A17-1B8CD6CF08BF}" type="slidenum">
              <a:rPr lang="en-US"/>
              <a:pPr/>
              <a:t>18</a:t>
            </a:fld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DIAGNOSIS</a:t>
            </a:r>
            <a:endParaRPr lang="en-US" sz="4000" dirty="0"/>
          </a:p>
        </p:txBody>
      </p:sp>
      <p:pic>
        <p:nvPicPr>
          <p:cNvPr id="18438" name="Picture 6" descr="12135800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600200" y="2076450"/>
            <a:ext cx="5867400" cy="4168775"/>
          </a:xfrm>
        </p:spPr>
      </p:pic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95CA-99B7-4C77-B12C-EED16554DA50}" type="slidenum">
              <a:rPr lang="en-US"/>
              <a:pPr/>
              <a:t>19</a:t>
            </a:fld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This lesion was present on the leg of 60years old man for the last one </a:t>
            </a:r>
            <a:r>
              <a:rPr lang="en-US" sz="2000" dirty="0" err="1"/>
              <a:t>yeaars</a:t>
            </a:r>
            <a:r>
              <a:rPr lang="en-US" sz="2000" dirty="0"/>
              <a:t>. Histopathology showed clear cells in the epidermis.</a:t>
            </a:r>
            <a:br>
              <a:rPr lang="en-US" sz="2000" dirty="0"/>
            </a:br>
            <a:r>
              <a:rPr lang="en-US" sz="2000" dirty="0"/>
              <a:t>What is your </a:t>
            </a:r>
            <a:r>
              <a:rPr lang="en-US" sz="2000" dirty="0" smtClean="0"/>
              <a:t>likely </a:t>
            </a:r>
            <a:r>
              <a:rPr lang="en-US" sz="2000" dirty="0"/>
              <a:t>diagnosis?</a:t>
            </a:r>
          </a:p>
        </p:txBody>
      </p:sp>
      <p:pic>
        <p:nvPicPr>
          <p:cNvPr id="43014" name="Picture 6" descr="ClrCellAcanthoma-00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71600" y="1712913"/>
            <a:ext cx="6400800" cy="4298950"/>
          </a:xfrm>
        </p:spPr>
      </p:pic>
    </p:spTree>
  </p:cSld>
  <p:clrMapOvr>
    <a:masterClrMapping/>
  </p:clrMapOvr>
  <p:transition advTm="90000">
    <p:sndAc>
      <p:stSnd>
        <p:snd r:embed="rId3" name="camera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0C7C2-050B-4D34-A466-99567FD48F30}" type="slidenum">
              <a:rPr lang="en-US"/>
              <a:pPr/>
              <a:t>20</a:t>
            </a:fld>
            <a:endParaRPr lang="en-US"/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/>
              <a:t>WHAT ARE YOUR FINDINGS AND DIAGNOSIS IN A B AND C?</a:t>
            </a:r>
            <a:br>
              <a:rPr lang="en-US" sz="2000"/>
            </a:br>
            <a:endParaRPr lang="en-US" sz="2000"/>
          </a:p>
        </p:txBody>
      </p:sp>
      <p:pic>
        <p:nvPicPr>
          <p:cNvPr id="7066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47972" y="1071546"/>
            <a:ext cx="4419917" cy="2714642"/>
          </a:xfrm>
        </p:spPr>
      </p:pic>
      <p:pic>
        <p:nvPicPr>
          <p:cNvPr id="70663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039041" y="3857628"/>
            <a:ext cx="4176165" cy="2744281"/>
          </a:xfrm>
        </p:spPr>
      </p:pic>
      <p:pic>
        <p:nvPicPr>
          <p:cNvPr id="70665" name="Picture 9"/>
          <p:cNvPicPr>
            <a:picLocks noGrp="1" noChangeAspect="1" noChangeArrowheads="1"/>
          </p:cNvPicPr>
          <p:nvPr>
            <p:ph sz="half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819680" y="1071546"/>
            <a:ext cx="4038600" cy="2743200"/>
          </a:xfrm>
        </p:spPr>
      </p:pic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7985125" y="27035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3870325" y="1789113"/>
            <a:ext cx="314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3641725" y="39227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686250" y="1142984"/>
            <a:ext cx="306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175125" y="4059800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90000"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475</Words>
  <Application>Microsoft Office PowerPoint</Application>
  <PresentationFormat>On-screen Show (4:3)</PresentationFormat>
  <Paragraphs>116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WHAT ARE THESE AND WHAT IS YOUR DIAGNOSIS</vt:lpstr>
      <vt:lpstr>Slide 17</vt:lpstr>
      <vt:lpstr>DIAGNOSIS</vt:lpstr>
      <vt:lpstr>This lesion was present on the leg of 60years old man for the last one yeaars. Histopathology showed clear cells in the epidermis. What is your likely diagnosis?</vt:lpstr>
      <vt:lpstr>WHAT ARE YOUR FINDINGS AND DIAGNOSIS IN A B AND C?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</dc:creator>
  <cp:lastModifiedBy>waseem.hassan</cp:lastModifiedBy>
  <cp:revision>86</cp:revision>
  <dcterms:created xsi:type="dcterms:W3CDTF">2012-08-01T09:19:50Z</dcterms:created>
  <dcterms:modified xsi:type="dcterms:W3CDTF">2012-08-07T13:23:44Z</dcterms:modified>
</cp:coreProperties>
</file>