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2"/>
  </p:notesMasterIdLst>
  <p:handoutMasterIdLst>
    <p:handoutMasterId r:id="rId73"/>
  </p:handoutMasterIdLst>
  <p:sldIdLst>
    <p:sldId id="377" r:id="rId2"/>
    <p:sldId id="272" r:id="rId3"/>
    <p:sldId id="273" r:id="rId4"/>
    <p:sldId id="371" r:id="rId5"/>
    <p:sldId id="370" r:id="rId6"/>
    <p:sldId id="372" r:id="rId7"/>
    <p:sldId id="277" r:id="rId8"/>
    <p:sldId id="278" r:id="rId9"/>
    <p:sldId id="279" r:id="rId10"/>
    <p:sldId id="280" r:id="rId11"/>
    <p:sldId id="281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9" r:id="rId21"/>
    <p:sldId id="300" r:id="rId22"/>
    <p:sldId id="301" r:id="rId23"/>
    <p:sldId id="303" r:id="rId24"/>
    <p:sldId id="304" r:id="rId25"/>
    <p:sldId id="305" r:id="rId26"/>
    <p:sldId id="306" r:id="rId27"/>
    <p:sldId id="307" r:id="rId28"/>
    <p:sldId id="324" r:id="rId29"/>
    <p:sldId id="325" r:id="rId30"/>
    <p:sldId id="326" r:id="rId31"/>
    <p:sldId id="379" r:id="rId32"/>
    <p:sldId id="311" r:id="rId33"/>
    <p:sldId id="312" r:id="rId34"/>
    <p:sldId id="313" r:id="rId35"/>
    <p:sldId id="382" r:id="rId36"/>
    <p:sldId id="330" r:id="rId37"/>
    <p:sldId id="317" r:id="rId38"/>
    <p:sldId id="318" r:id="rId39"/>
    <p:sldId id="320" r:id="rId40"/>
    <p:sldId id="394" r:id="rId41"/>
    <p:sldId id="319" r:id="rId42"/>
    <p:sldId id="329" r:id="rId43"/>
    <p:sldId id="321" r:id="rId44"/>
    <p:sldId id="332" r:id="rId45"/>
    <p:sldId id="374" r:id="rId46"/>
    <p:sldId id="384" r:id="rId47"/>
    <p:sldId id="396" r:id="rId48"/>
    <p:sldId id="389" r:id="rId49"/>
    <p:sldId id="390" r:id="rId50"/>
    <p:sldId id="391" r:id="rId51"/>
    <p:sldId id="334" r:id="rId52"/>
    <p:sldId id="335" r:id="rId53"/>
    <p:sldId id="336" r:id="rId54"/>
    <p:sldId id="337" r:id="rId55"/>
    <p:sldId id="338" r:id="rId56"/>
    <p:sldId id="339" r:id="rId57"/>
    <p:sldId id="375" r:id="rId58"/>
    <p:sldId id="341" r:id="rId59"/>
    <p:sldId id="342" r:id="rId60"/>
    <p:sldId id="343" r:id="rId61"/>
    <p:sldId id="344" r:id="rId62"/>
    <p:sldId id="345" r:id="rId63"/>
    <p:sldId id="348" r:id="rId64"/>
    <p:sldId id="349" r:id="rId65"/>
    <p:sldId id="350" r:id="rId66"/>
    <p:sldId id="351" r:id="rId67"/>
    <p:sldId id="352" r:id="rId68"/>
    <p:sldId id="353" r:id="rId69"/>
    <p:sldId id="354" r:id="rId70"/>
    <p:sldId id="393" r:id="rId71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C20E35-A176-4012-BC5E-935CFFF8708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599" autoAdjust="0"/>
  </p:normalViewPr>
  <p:slideViewPr>
    <p:cSldViewPr>
      <p:cViewPr varScale="1">
        <p:scale>
          <a:sx n="66" d="100"/>
          <a:sy n="66" d="100"/>
        </p:scale>
        <p:origin x="672" y="44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1312"/>
    </p:cViewPr>
  </p:sorterViewPr>
  <p:notesViewPr>
    <p:cSldViewPr showGuides="1">
      <p:cViewPr varScale="1">
        <p:scale>
          <a:sx n="52" d="100"/>
          <a:sy n="52" d="100"/>
        </p:scale>
        <p:origin x="2664" y="3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AA43A-3F76-4A13-9CD6-36134EB429E3}" type="datetimeFigureOut">
              <a:rPr lang="en-US"/>
              <a:t>11/13/2024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0423A-8BCE-448E-A97B-03A88B2B12C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74A4F-2B7A-4ECB-A400-260B2FFC03C1}" type="datetimeFigureOut">
              <a:rPr lang="en-US"/>
              <a:t>11/13/2024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2A70B-78F2-4DCF-B53B-C990D2FAFB8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256" name="line" descr="Line graphic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9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67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11/13/2024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Autofit/>
          </a:bodyPr>
          <a:lstStyle>
            <a:lvl1pPr algn="l">
              <a:defRPr sz="4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255" name="line" descr="Line graphic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11/13/2024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58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11/13/2024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60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Freeform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0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56816"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/>
            </a:lvl8pPr>
            <a:lvl9pPr marL="1956816"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11/13/2024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56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8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9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11/13/2024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11/13/2024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grpSp>
        <p:nvGrpSpPr>
          <p:cNvPr id="615" name="frame" descr="Box graphic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Group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Group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oup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oup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Group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oup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11/13/2024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grpSp>
        <p:nvGrpSpPr>
          <p:cNvPr id="614" name="frame" descr="Box graphic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Group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Group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Freeform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oup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Freeform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oup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Group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Freeform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oup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Freeform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11/13/2024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7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Freeform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11/13/2024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7" name="line" descr="Line graphic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8012" y="277813"/>
            <a:ext cx="9144001" cy="5898573"/>
          </a:xfrm>
        </p:spPr>
        <p:txBody>
          <a:bodyPr vert="eaVert"/>
          <a:lstStyle>
            <a:lvl5pPr>
              <a:defRPr/>
            </a:lvl5pPr>
            <a:lvl6pPr marL="1261872" indent="0">
              <a:buNone/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11/13/2024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E8FB1-0A7A-443E-AAF7-31D4FA1AA312}" type="datetimeFigureOut">
              <a:rPr lang="en-US" smtClean="0"/>
              <a:pPr/>
              <a:t>11/13/2024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ismillah Vector Quran - Bismillah Arabic Calligraphy Easy, HD Png Download  , Transparent Png Im… | Calligraphy background, Calligraphy wallpaper,  Calligraphy wor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612" y="727623"/>
            <a:ext cx="9233574" cy="5444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3559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5812" y="1447800"/>
            <a:ext cx="8001000" cy="2611902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SURFACE ANATOMY OF FACE &amp; </a:t>
            </a:r>
            <a:b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DERMAL FILLERS</a:t>
            </a:r>
            <a:b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Rheology &amp; Injection Techniques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94612" y="5181600"/>
            <a:ext cx="4585653" cy="12192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 WAJIEHA SAEED</a:t>
            </a:r>
          </a:p>
          <a:p>
            <a:pPr>
              <a:lnSpc>
                <a:spcPct val="110000"/>
              </a:lnSpc>
            </a:pPr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Associate Professor Dermatology</a:t>
            </a:r>
          </a:p>
          <a:p>
            <a:pPr>
              <a:lnSpc>
                <a:spcPct val="110000"/>
              </a:lnSpc>
            </a:pPr>
            <a:endParaRPr lang="en-U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23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8020" y="1600200"/>
            <a:ext cx="7498080" cy="48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endParaRPr lang="en-US" dirty="0"/>
          </a:p>
          <a:p>
            <a:r>
              <a:rPr lang="en-US" dirty="0"/>
              <a:t>Essential anatomy of face, important vessels, ligaments &amp; fat compartments</a:t>
            </a:r>
          </a:p>
          <a:p>
            <a:r>
              <a:rPr lang="en-US" dirty="0"/>
              <a:t>Vascular danger zones of face</a:t>
            </a:r>
          </a:p>
          <a:p>
            <a:r>
              <a:rPr lang="en-US" dirty="0"/>
              <a:t>Types of dermal fillers</a:t>
            </a:r>
          </a:p>
          <a:p>
            <a:r>
              <a:rPr lang="en-US" dirty="0"/>
              <a:t>Rheology of fillers</a:t>
            </a:r>
          </a:p>
          <a:p>
            <a:r>
              <a:rPr lang="en-US" dirty="0"/>
              <a:t>How to choose ideal filler</a:t>
            </a:r>
          </a:p>
          <a:p>
            <a:r>
              <a:rPr lang="en-US" i="1" dirty="0"/>
              <a:t>Facial Assessment </a:t>
            </a:r>
            <a:endParaRPr lang="en-US" dirty="0"/>
          </a:p>
          <a:p>
            <a:endParaRPr lang="en-US" dirty="0"/>
          </a:p>
          <a:p>
            <a:pPr marL="82296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71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2E1DC8BA-91B6-4207-A9CD-617544294C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012" y="1143000"/>
            <a:ext cx="7954081" cy="4474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71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950723F4-C542-4E42-8DA8-5942337CFA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38" r="7351"/>
          <a:stretch/>
        </p:blipFill>
        <p:spPr>
          <a:xfrm>
            <a:off x="2665412" y="990600"/>
            <a:ext cx="678427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8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4412" y="1066800"/>
            <a:ext cx="8001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1001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1532" y="381000"/>
            <a:ext cx="8488680" cy="11430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ANATOMICAL LAYERS OF SKIN</a:t>
            </a:r>
          </a:p>
        </p:txBody>
      </p:sp>
    </p:spTree>
    <p:extLst>
      <p:ext uri="{BB962C8B-B14F-4D97-AF65-F5344CB8AC3E}">
        <p14:creationId xmlns:p14="http://schemas.microsoft.com/office/powerpoint/2010/main" val="75624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8212" y="381000"/>
            <a:ext cx="7938976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7796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979612" y="914400"/>
            <a:ext cx="7977187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0716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5812" y="457200"/>
            <a:ext cx="786765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4713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2612" y="342637"/>
            <a:ext cx="5867400" cy="605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220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5332" y="685800"/>
            <a:ext cx="9174480" cy="9144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FAT COMPARTMENTS &amp; LIGAMENTS</a:t>
            </a:r>
          </a:p>
        </p:txBody>
      </p:sp>
    </p:spTree>
    <p:extLst>
      <p:ext uri="{BB962C8B-B14F-4D97-AF65-F5344CB8AC3E}">
        <p14:creationId xmlns:p14="http://schemas.microsoft.com/office/powerpoint/2010/main" val="136840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08212" y="609600"/>
            <a:ext cx="8001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1410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812" y="1066800"/>
            <a:ext cx="705485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987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2" y="762000"/>
            <a:ext cx="7162800" cy="5242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838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C3384EA-4DA0-48BC-8352-48A84F7A68A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2309"/>
          <a:stretch/>
        </p:blipFill>
        <p:spPr>
          <a:xfrm>
            <a:off x="2513012" y="685800"/>
            <a:ext cx="7391400" cy="528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86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296BE0D-C08E-450F-B07D-46C357F0C77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1387" r="2799"/>
          <a:stretch/>
        </p:blipFill>
        <p:spPr>
          <a:xfrm>
            <a:off x="2284412" y="533400"/>
            <a:ext cx="7805737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28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387" y="990600"/>
            <a:ext cx="5965825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018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162" y="1143000"/>
            <a:ext cx="4591050" cy="428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705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3412" y="304800"/>
            <a:ext cx="9144000" cy="11430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NERVE SUPPLY OF FACE</a:t>
            </a:r>
          </a:p>
        </p:txBody>
      </p:sp>
    </p:spTree>
    <p:extLst>
      <p:ext uri="{BB962C8B-B14F-4D97-AF65-F5344CB8AC3E}">
        <p14:creationId xmlns:p14="http://schemas.microsoft.com/office/powerpoint/2010/main" val="182187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0612" y="914400"/>
            <a:ext cx="7852319" cy="4696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4120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012" y="284611"/>
            <a:ext cx="6477000" cy="6116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798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4012" y="990600"/>
            <a:ext cx="7498080" cy="609600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VASCULAR SUPPLY OF FACE</a:t>
            </a:r>
          </a:p>
        </p:txBody>
      </p:sp>
    </p:spTree>
    <p:extLst>
      <p:ext uri="{BB962C8B-B14F-4D97-AF65-F5344CB8AC3E}">
        <p14:creationId xmlns:p14="http://schemas.microsoft.com/office/powerpoint/2010/main" val="185303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8212" y="609600"/>
            <a:ext cx="7842601" cy="5415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6540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40179" y="533400"/>
            <a:ext cx="7488033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4431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98812" y="229674"/>
            <a:ext cx="5715000" cy="6247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1691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0612" y="571501"/>
            <a:ext cx="7467600" cy="5600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731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612" y="304800"/>
            <a:ext cx="5791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ubtitle 4"/>
          <p:cNvSpPr txBox="1">
            <a:spLocks/>
          </p:cNvSpPr>
          <p:nvPr/>
        </p:nvSpPr>
        <p:spPr>
          <a:xfrm>
            <a:off x="2894012" y="5867400"/>
            <a:ext cx="6400800" cy="68580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>
              <a:buNone/>
            </a:pPr>
            <a:r>
              <a:rPr lang="en-US" b="1" dirty="0">
                <a:solidFill>
                  <a:srgbClr val="FFC000"/>
                </a:solidFill>
              </a:rPr>
              <a:t>Areas Where Dermal Fillers Can Be Injected</a:t>
            </a:r>
          </a:p>
        </p:txBody>
      </p:sp>
    </p:spTree>
    <p:extLst>
      <p:ext uri="{BB962C8B-B14F-4D97-AF65-F5344CB8AC3E}">
        <p14:creationId xmlns:p14="http://schemas.microsoft.com/office/powerpoint/2010/main" val="140365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457200"/>
            <a:ext cx="10134600" cy="11430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VASCULAR DANGER ZONES OF THE FACE</a:t>
            </a:r>
          </a:p>
        </p:txBody>
      </p:sp>
    </p:spTree>
    <p:extLst>
      <p:ext uri="{BB962C8B-B14F-4D97-AF65-F5344CB8AC3E}">
        <p14:creationId xmlns:p14="http://schemas.microsoft.com/office/powerpoint/2010/main" val="56486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412" y="762000"/>
            <a:ext cx="7466012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2421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3451" t="3797"/>
          <a:stretch/>
        </p:blipFill>
        <p:spPr bwMode="auto">
          <a:xfrm>
            <a:off x="2055812" y="1367081"/>
            <a:ext cx="8153400" cy="3662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2198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612" y="1524000"/>
            <a:ext cx="7153276" cy="357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4133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4412" y="457200"/>
            <a:ext cx="398462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8812" y="1295400"/>
            <a:ext cx="3352800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0612" y="3657602"/>
            <a:ext cx="3801437" cy="2819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6449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612" y="1371600"/>
            <a:ext cx="7499350" cy="3883025"/>
          </a:xfrm>
        </p:spPr>
      </p:pic>
    </p:spTree>
    <p:extLst>
      <p:ext uri="{BB962C8B-B14F-4D97-AF65-F5344CB8AC3E}">
        <p14:creationId xmlns:p14="http://schemas.microsoft.com/office/powerpoint/2010/main" val="103036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7200" y="533400"/>
            <a:ext cx="9599612" cy="5592763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6072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6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32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18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476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762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BE AWARE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Volume replacement can correct concavity but cannot correct pigmentation of skin </a:t>
            </a:r>
          </a:p>
          <a:p>
            <a:pPr marL="0" indent="0">
              <a:buFont typeface="Arial" pitchFamily="34" charset="0"/>
              <a:buNone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212" y="1297457"/>
            <a:ext cx="1763549" cy="152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90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412" y="739472"/>
            <a:ext cx="4752381" cy="2918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275012" y="4267201"/>
            <a:ext cx="6705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Medial one-third of tear trough</a:t>
            </a:r>
            <a:r>
              <a:rPr lang="en-US" dirty="0"/>
              <a:t>:</a:t>
            </a:r>
          </a:p>
          <a:p>
            <a:r>
              <a:rPr lang="en-US" dirty="0"/>
              <a:t>Deep plane, from inferior/ lateral direction, small amount, cross-hatching technique or small bolus</a:t>
            </a:r>
          </a:p>
          <a:p>
            <a:r>
              <a:rPr lang="en-US" b="1" dirty="0"/>
              <a:t>Lateral two-third</a:t>
            </a:r>
            <a:r>
              <a:rPr lang="en-US" dirty="0"/>
              <a:t>:</a:t>
            </a:r>
          </a:p>
          <a:p>
            <a:r>
              <a:rPr lang="en-US" dirty="0"/>
              <a:t>Deep plane, from lateral direction, retrograde liner or serial puncture or </a:t>
            </a:r>
            <a:r>
              <a:rPr lang="en-US" dirty="0" err="1"/>
              <a:t>inferolateral</a:t>
            </a:r>
            <a:r>
              <a:rPr lang="en-US" dirty="0"/>
              <a:t> direction with cannula in </a:t>
            </a:r>
            <a:r>
              <a:rPr lang="en-US" dirty="0" err="1"/>
              <a:t>subcut</a:t>
            </a:r>
            <a:r>
              <a:rPr lang="en-US" dirty="0"/>
              <a:t> plane</a:t>
            </a:r>
          </a:p>
          <a:p>
            <a:r>
              <a:rPr lang="en-US" i="1" u="sng" dirty="0">
                <a:solidFill>
                  <a:srgbClr val="FF0000"/>
                </a:solidFill>
              </a:rPr>
              <a:t>Within one finger breath below infra-orbital rim</a:t>
            </a:r>
          </a:p>
        </p:txBody>
      </p:sp>
    </p:spTree>
    <p:extLst>
      <p:ext uri="{BB962C8B-B14F-4D97-AF65-F5344CB8AC3E}">
        <p14:creationId xmlns:p14="http://schemas.microsoft.com/office/powerpoint/2010/main" val="270501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3012" y="609600"/>
            <a:ext cx="72390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51702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0212" y="838202"/>
            <a:ext cx="6781800" cy="4994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6964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812" y="990600"/>
            <a:ext cx="7499350" cy="4327525"/>
          </a:xfrm>
        </p:spPr>
      </p:pic>
    </p:spTree>
    <p:extLst>
      <p:ext uri="{BB962C8B-B14F-4D97-AF65-F5344CB8AC3E}">
        <p14:creationId xmlns:p14="http://schemas.microsoft.com/office/powerpoint/2010/main" val="2354369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299" y="1371600"/>
            <a:ext cx="637222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732212" y="1295400"/>
            <a:ext cx="4305300" cy="383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5534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694028"/>
            <a:ext cx="4698689" cy="3115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ubtitle 4"/>
          <p:cNvSpPr txBox="1">
            <a:spLocks/>
          </p:cNvSpPr>
          <p:nvPr/>
        </p:nvSpPr>
        <p:spPr>
          <a:xfrm>
            <a:off x="3033556" y="4267200"/>
            <a:ext cx="6400800" cy="2133600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b="1" dirty="0"/>
              <a:t>Upper one-third</a:t>
            </a:r>
            <a:r>
              <a:rPr lang="en-US" dirty="0"/>
              <a:t>: </a:t>
            </a:r>
          </a:p>
          <a:p>
            <a:r>
              <a:rPr lang="en-US" dirty="0"/>
              <a:t>Deep plane, 1 finger breath lateral to ala or </a:t>
            </a:r>
          </a:p>
          <a:p>
            <a:r>
              <a:rPr lang="en-US" dirty="0"/>
              <a:t>very superficially, from lateral side</a:t>
            </a:r>
          </a:p>
          <a:p>
            <a:r>
              <a:rPr lang="en-US" b="1" dirty="0"/>
              <a:t>Lower two-third</a:t>
            </a:r>
            <a:r>
              <a:rPr lang="en-US" dirty="0"/>
              <a:t>:</a:t>
            </a:r>
          </a:p>
          <a:p>
            <a:r>
              <a:rPr lang="en-US" dirty="0"/>
              <a:t>Superficial plane, from medial side, </a:t>
            </a:r>
          </a:p>
          <a:p>
            <a:r>
              <a:rPr lang="en-US" dirty="0"/>
              <a:t>retrograde linear thread technique</a:t>
            </a:r>
          </a:p>
        </p:txBody>
      </p:sp>
    </p:spTree>
    <p:extLst>
      <p:ext uri="{BB962C8B-B14F-4D97-AF65-F5344CB8AC3E}">
        <p14:creationId xmlns:p14="http://schemas.microsoft.com/office/powerpoint/2010/main" val="108309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412" y="1371600"/>
            <a:ext cx="6434137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408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812" y="220970"/>
            <a:ext cx="7658859" cy="3698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9618" y="3505200"/>
            <a:ext cx="4175794" cy="268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ubtitle 4"/>
          <p:cNvSpPr txBox="1">
            <a:spLocks/>
          </p:cNvSpPr>
          <p:nvPr/>
        </p:nvSpPr>
        <p:spPr>
          <a:xfrm>
            <a:off x="3407982" y="3967595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612" y="3581400"/>
            <a:ext cx="3733798" cy="2450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0655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3412" y="1447800"/>
            <a:ext cx="815181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At Vermilion</a:t>
            </a:r>
            <a:r>
              <a:rPr lang="en-US" sz="2800" dirty="0"/>
              <a:t>:</a:t>
            </a:r>
          </a:p>
          <a:p>
            <a:r>
              <a:rPr lang="en-US" sz="2800" dirty="0"/>
              <a:t>Inject in subcutaneous or superficial muscular plane</a:t>
            </a:r>
          </a:p>
          <a:p>
            <a:r>
              <a:rPr lang="en-US" sz="2800" dirty="0"/>
              <a:t>Linear retrograde threading </a:t>
            </a:r>
          </a:p>
          <a:p>
            <a:r>
              <a:rPr lang="en-US" sz="2800" dirty="0"/>
              <a:t>Staying more superficial in central lip</a:t>
            </a:r>
          </a:p>
          <a:p>
            <a:endParaRPr lang="en-US" sz="2800" dirty="0"/>
          </a:p>
          <a:p>
            <a:r>
              <a:rPr lang="en-US" sz="2800" b="1" dirty="0"/>
              <a:t>At corner of mouth/ oral com</a:t>
            </a:r>
            <a:r>
              <a:rPr lang="en-US" sz="2800" dirty="0"/>
              <a:t>missure:</a:t>
            </a:r>
          </a:p>
          <a:p>
            <a:r>
              <a:rPr lang="en-US" sz="2800" dirty="0"/>
              <a:t>Superficial</a:t>
            </a:r>
          </a:p>
          <a:p>
            <a:r>
              <a:rPr lang="en-US" sz="2800" dirty="0"/>
              <a:t>Within 1 thumb-width from corner</a:t>
            </a:r>
          </a:p>
        </p:txBody>
      </p:sp>
    </p:spTree>
    <p:extLst>
      <p:ext uri="{BB962C8B-B14F-4D97-AF65-F5344CB8AC3E}">
        <p14:creationId xmlns:p14="http://schemas.microsoft.com/office/powerpoint/2010/main" val="204888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OGEE CURVE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Revival565BT-Roman"/>
              </a:rPr>
              <a:t>The aesthetic goal is that this region keeps a natural “shadow” to the midface to highlight the cheek apex and maintain the ogee curve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54"/>
          <a:stretch/>
        </p:blipFill>
        <p:spPr>
          <a:xfrm>
            <a:off x="4646612" y="2971800"/>
            <a:ext cx="5562600" cy="349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5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8812" y="1371600"/>
            <a:ext cx="5636368" cy="381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212" y="300779"/>
            <a:ext cx="4343400" cy="594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26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2" y="609600"/>
            <a:ext cx="8839200" cy="525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72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89812"/>
            <a:ext cx="5332412" cy="545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983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17812" y="990600"/>
            <a:ext cx="6096000" cy="8382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4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SOFT TISSUE FILLERS</a:t>
            </a:r>
          </a:p>
        </p:txBody>
      </p:sp>
    </p:spTree>
    <p:extLst>
      <p:ext uri="{BB962C8B-B14F-4D97-AF65-F5344CB8AC3E}">
        <p14:creationId xmlns:p14="http://schemas.microsoft.com/office/powerpoint/2010/main" val="44032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2513012" y="2164080"/>
            <a:ext cx="8229600" cy="4389120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dirty="0"/>
              <a:t>Substances used for soft tissue augmentation to enhance or replace volume </a:t>
            </a:r>
          </a:p>
          <a:p>
            <a:endParaRPr lang="en-US" dirty="0"/>
          </a:p>
          <a:p>
            <a:r>
              <a:rPr lang="en-US" dirty="0"/>
              <a:t> Effective tool in rejuvenation, either as a stand-alone treatment or in combination with other procedures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665412" y="838200"/>
            <a:ext cx="7498080" cy="7620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7334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OF FILLERS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en-US" dirty="0"/>
              <a:t>Fillers can be classified based on different criteria:</a:t>
            </a:r>
            <a:br>
              <a:rPr lang="en-US" dirty="0"/>
            </a:br>
            <a:endParaRPr lang="en-US" dirty="0"/>
          </a:p>
          <a:p>
            <a:pPr marL="82296" indent="0">
              <a:buNone/>
            </a:pPr>
            <a:r>
              <a:rPr lang="en-US" b="1" dirty="0"/>
              <a:t>Based on longevity</a:t>
            </a:r>
          </a:p>
          <a:p>
            <a:pPr marL="82296" indent="0">
              <a:buNone/>
            </a:pPr>
            <a:r>
              <a:rPr lang="en-US" b="1" dirty="0"/>
              <a:t>Based on site of placement</a:t>
            </a:r>
          </a:p>
          <a:p>
            <a:pPr marL="82296" indent="0">
              <a:buNone/>
            </a:pPr>
            <a:r>
              <a:rPr lang="en-US" b="1" dirty="0"/>
              <a:t>Based on origin of filler material </a:t>
            </a:r>
          </a:p>
          <a:p>
            <a:pPr marL="82296" indent="0">
              <a:buNone/>
            </a:pPr>
            <a:endParaRPr lang="en-US" b="1" dirty="0"/>
          </a:p>
          <a:p>
            <a:pPr>
              <a:buNone/>
            </a:pPr>
            <a:endParaRPr lang="en-US" dirty="0"/>
          </a:p>
          <a:p>
            <a:pPr marL="82296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88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saurav\Desktop\SNIP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9212" y="609600"/>
            <a:ext cx="7772400" cy="5181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5102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saurav\Downloads\photo5.PN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970212" y="990600"/>
            <a:ext cx="6435725" cy="4419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7539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1903412" y="1066800"/>
            <a:ext cx="8763000" cy="55626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buFont typeface="Wingdings 2"/>
              <a:buNone/>
            </a:pPr>
            <a:r>
              <a:rPr lang="en-US" b="1" dirty="0">
                <a:solidFill>
                  <a:srgbClr val="FFC000"/>
                </a:solidFill>
              </a:rPr>
              <a:t>Based on origin of filler material</a:t>
            </a:r>
            <a:r>
              <a:rPr lang="en-US" dirty="0">
                <a:solidFill>
                  <a:srgbClr val="FFC000"/>
                </a:solidFill>
              </a:rPr>
              <a:t> </a:t>
            </a:r>
          </a:p>
          <a:p>
            <a:pPr>
              <a:buFont typeface="Wingdings 2"/>
              <a:buNone/>
            </a:pPr>
            <a:endParaRPr lang="en-US" dirty="0"/>
          </a:p>
          <a:p>
            <a:endParaRPr lang="en-US" sz="2400" b="1" dirty="0"/>
          </a:p>
          <a:p>
            <a:r>
              <a:rPr lang="en-US" sz="2400" b="1" dirty="0" err="1"/>
              <a:t>Heterografts</a:t>
            </a:r>
            <a:r>
              <a:rPr lang="en-US" sz="2400" b="1" dirty="0"/>
              <a:t>:</a:t>
            </a:r>
          </a:p>
          <a:p>
            <a:pPr marL="514350" indent="-514350">
              <a:buNone/>
            </a:pPr>
            <a:r>
              <a:rPr lang="en-US" sz="2400" dirty="0"/>
              <a:t>(a) Bovine collagen-	 </a:t>
            </a:r>
            <a:r>
              <a:rPr lang="en-US" sz="2400" dirty="0" err="1"/>
              <a:t>zyderm</a:t>
            </a:r>
            <a:r>
              <a:rPr lang="en-US" sz="2400" dirty="0"/>
              <a:t> 1 and 2</a:t>
            </a:r>
          </a:p>
          <a:p>
            <a:pPr marL="514350" indent="-514350">
              <a:buNone/>
            </a:pPr>
            <a:r>
              <a:rPr lang="en-US" sz="2400" dirty="0"/>
              <a:t>                                              </a:t>
            </a:r>
            <a:r>
              <a:rPr lang="en-US" sz="2400" dirty="0" err="1"/>
              <a:t>zyplast</a:t>
            </a:r>
            <a:endParaRPr lang="en-US" sz="2400" dirty="0"/>
          </a:p>
          <a:p>
            <a:pPr marL="514350" indent="-514350">
              <a:buNone/>
            </a:pPr>
            <a:r>
              <a:rPr lang="en-US" sz="2400" dirty="0"/>
              <a:t>                                              </a:t>
            </a:r>
            <a:r>
              <a:rPr lang="en-US" sz="2400" dirty="0" err="1"/>
              <a:t>restoplast</a:t>
            </a:r>
            <a:endParaRPr lang="en-US" sz="2400" dirty="0"/>
          </a:p>
          <a:p>
            <a:pPr marL="514350" indent="-514350">
              <a:buNone/>
            </a:pPr>
            <a:r>
              <a:rPr lang="en-US" sz="2400" dirty="0"/>
              <a:t>                                              </a:t>
            </a:r>
            <a:r>
              <a:rPr lang="en-US" sz="2400" dirty="0" err="1"/>
              <a:t>artecoll</a:t>
            </a:r>
            <a:endParaRPr lang="en-US" sz="2400" dirty="0"/>
          </a:p>
          <a:p>
            <a:pPr marL="514350" indent="-514350">
              <a:buNone/>
            </a:pPr>
            <a:r>
              <a:rPr lang="en-US" sz="2400" dirty="0"/>
              <a:t>(b) Hyaluronic  acid derivative implant- </a:t>
            </a:r>
            <a:r>
              <a:rPr lang="en-US" sz="2400" dirty="0" err="1"/>
              <a:t>restylane</a:t>
            </a:r>
            <a:endParaRPr lang="en-US" sz="2400" dirty="0"/>
          </a:p>
          <a:p>
            <a:pPr marL="514350" indent="-514350">
              <a:buNone/>
            </a:pPr>
            <a:r>
              <a:rPr lang="en-US" sz="2400" dirty="0"/>
              <a:t>                                                          </a:t>
            </a:r>
            <a:r>
              <a:rPr lang="en-US" sz="2400" dirty="0" err="1"/>
              <a:t>perlane</a:t>
            </a:r>
            <a:endParaRPr lang="en-US" sz="2400" dirty="0"/>
          </a:p>
          <a:p>
            <a:pPr marL="514350" indent="-514350">
              <a:buNone/>
            </a:pPr>
            <a:r>
              <a:rPr lang="en-US" sz="2400" dirty="0"/>
              <a:t>                                                          </a:t>
            </a:r>
            <a:r>
              <a:rPr lang="en-US" sz="2400" dirty="0" err="1"/>
              <a:t>hylaform</a:t>
            </a:r>
            <a:endParaRPr lang="en-US" sz="2400" dirty="0"/>
          </a:p>
          <a:p>
            <a:pPr marL="514350" indent="-514350">
              <a:buNone/>
            </a:pPr>
            <a:r>
              <a:rPr lang="en-US" sz="2400" dirty="0"/>
              <a:t>                                                          </a:t>
            </a:r>
            <a:r>
              <a:rPr lang="en-US" sz="2400" dirty="0" err="1"/>
              <a:t>dermalive</a:t>
            </a:r>
            <a:endParaRPr lang="en-US" sz="2400" dirty="0"/>
          </a:p>
          <a:p>
            <a:pPr marL="514350" indent="-514350">
              <a:buNone/>
            </a:pPr>
            <a:r>
              <a:rPr lang="en-US" sz="2400" dirty="0"/>
              <a:t>                                                          </a:t>
            </a:r>
            <a:r>
              <a:rPr lang="en-US" sz="2400" dirty="0" err="1"/>
              <a:t>reviderm</a:t>
            </a:r>
            <a:r>
              <a:rPr lang="en-US" sz="2400" dirty="0"/>
              <a:t> intra</a:t>
            </a:r>
          </a:p>
          <a:p>
            <a:pPr marL="514350" indent="-514350">
              <a:buNone/>
            </a:pPr>
            <a:r>
              <a:rPr lang="en-US" sz="2400" dirty="0"/>
              <a:t>(c) Porcine collagen-  </a:t>
            </a:r>
            <a:r>
              <a:rPr lang="en-US" sz="2400" dirty="0" err="1"/>
              <a:t>permacol</a:t>
            </a:r>
            <a:endParaRPr lang="en-US" sz="2400" dirty="0"/>
          </a:p>
          <a:p>
            <a:pPr marL="514350" indent="-514350">
              <a:buNone/>
            </a:pPr>
            <a:r>
              <a:rPr lang="en-US" sz="2400" dirty="0"/>
              <a:t>                                            </a:t>
            </a:r>
            <a:r>
              <a:rPr lang="en-US" sz="2400" dirty="0" err="1"/>
              <a:t>fibrel</a:t>
            </a:r>
            <a:endParaRPr lang="en-US" sz="2400" dirty="0"/>
          </a:p>
          <a:p>
            <a:pPr marL="514350" indent="-514350">
              <a:buNone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40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674812" y="685800"/>
            <a:ext cx="8229600" cy="55626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6072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6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32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18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476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762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Allografts :	human derived collagen</a:t>
            </a:r>
          </a:p>
          <a:p>
            <a:pPr>
              <a:buFont typeface="Arial" pitchFamily="34" charset="0"/>
              <a:buNone/>
            </a:pPr>
            <a:r>
              <a:rPr lang="en-US" dirty="0"/>
              <a:t>                      	</a:t>
            </a:r>
            <a:r>
              <a:rPr lang="en-US" dirty="0" err="1"/>
              <a:t>dermalogen</a:t>
            </a:r>
            <a:endParaRPr lang="en-US" dirty="0"/>
          </a:p>
          <a:p>
            <a:pPr>
              <a:buFont typeface="Arial" pitchFamily="34" charset="0"/>
              <a:buNone/>
            </a:pPr>
            <a:r>
              <a:rPr lang="en-US" dirty="0"/>
              <a:t>                      	</a:t>
            </a:r>
            <a:r>
              <a:rPr lang="en-US" dirty="0" err="1"/>
              <a:t>alloderm</a:t>
            </a:r>
            <a:endParaRPr lang="en-US" dirty="0"/>
          </a:p>
          <a:p>
            <a:pPr>
              <a:buFont typeface="Arial" pitchFamily="34" charset="0"/>
              <a:buNone/>
            </a:pPr>
            <a:r>
              <a:rPr lang="en-US" dirty="0"/>
              <a:t>                      	</a:t>
            </a:r>
            <a:r>
              <a:rPr lang="en-US" dirty="0" err="1"/>
              <a:t>cosmoderm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Autograft</a:t>
            </a:r>
            <a:r>
              <a:rPr lang="en-US" dirty="0">
                <a:sym typeface="Wingdings" pitchFamily="2" charset="2"/>
              </a:rPr>
              <a:t>: 	autologous fat</a:t>
            </a:r>
          </a:p>
          <a:p>
            <a:pPr>
              <a:buFont typeface="Arial" pitchFamily="34" charset="0"/>
              <a:buNone/>
            </a:pPr>
            <a:r>
              <a:rPr lang="en-US" dirty="0">
                <a:sym typeface="Wingdings" pitchFamily="2" charset="2"/>
              </a:rPr>
              <a:t>                    	autologous collagen</a:t>
            </a:r>
            <a:endParaRPr lang="en-US" dirty="0"/>
          </a:p>
          <a:p>
            <a:pPr>
              <a:buFont typeface="Arial" pitchFamily="34" charset="0"/>
              <a:buNone/>
            </a:pPr>
            <a:r>
              <a:rPr lang="en-US" dirty="0"/>
              <a:t>                 </a:t>
            </a:r>
          </a:p>
          <a:p>
            <a:r>
              <a:rPr lang="en-US" dirty="0"/>
              <a:t>Synthetic material: polytetrafluoroethylene</a:t>
            </a:r>
          </a:p>
          <a:p>
            <a:pPr>
              <a:buFont typeface="Arial" pitchFamily="34" charset="0"/>
              <a:buNone/>
            </a:pPr>
            <a:r>
              <a:rPr lang="en-US" dirty="0"/>
              <a:t>                                     silicone</a:t>
            </a:r>
          </a:p>
          <a:p>
            <a:pPr>
              <a:buFont typeface="Arial" pitchFamily="34" charset="0"/>
              <a:buNone/>
            </a:pPr>
            <a:r>
              <a:rPr lang="en-US" dirty="0"/>
              <a:t>                                     biopolymer 3</a:t>
            </a:r>
          </a:p>
          <a:p>
            <a:pPr>
              <a:buFont typeface="Arial" pitchFamily="34" charset="0"/>
              <a:buNone/>
            </a:pPr>
            <a:r>
              <a:rPr lang="en-US" dirty="0"/>
              <a:t>                                     </a:t>
            </a:r>
            <a:r>
              <a:rPr lang="en-US" dirty="0" err="1"/>
              <a:t>bioplastique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09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saurav\Desktop\SNIP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2412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8138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3B5DFAE-3500-4FF8-B025-42671C890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IDEAL INJECTABLE FILLER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C0738A8-33F3-4615-BE05-731FC536885B}"/>
              </a:ext>
            </a:extLst>
          </p:cNvPr>
          <p:cNvSpPr txBox="1">
            <a:spLocks/>
          </p:cNvSpPr>
          <p:nvPr/>
        </p:nvSpPr>
        <p:spPr>
          <a:xfrm>
            <a:off x="2970213" y="1295401"/>
            <a:ext cx="6026727" cy="5507183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en-US" sz="2400" dirty="0"/>
              <a:t> </a:t>
            </a:r>
          </a:p>
          <a:p>
            <a:r>
              <a:rPr lang="en-US" sz="2400" dirty="0"/>
              <a:t>Effective</a:t>
            </a:r>
          </a:p>
          <a:p>
            <a:r>
              <a:rPr lang="en-US" sz="2400" dirty="0"/>
              <a:t>Easy</a:t>
            </a:r>
          </a:p>
          <a:p>
            <a:r>
              <a:rPr lang="en-US" sz="2400" dirty="0"/>
              <a:t>Painless to inject</a:t>
            </a:r>
          </a:p>
          <a:p>
            <a:r>
              <a:rPr lang="en-US" sz="2400" dirty="0"/>
              <a:t>Feels natural</a:t>
            </a:r>
          </a:p>
          <a:p>
            <a:r>
              <a:rPr lang="en-US" sz="2400" dirty="0"/>
              <a:t>Nontoxic</a:t>
            </a:r>
          </a:p>
          <a:p>
            <a:r>
              <a:rPr lang="en-US" sz="2400" dirty="0"/>
              <a:t>Nonreactive</a:t>
            </a:r>
          </a:p>
          <a:p>
            <a:r>
              <a:rPr lang="en-US" sz="2400" dirty="0"/>
              <a:t>Non-carcinogenic</a:t>
            </a:r>
          </a:p>
          <a:p>
            <a:r>
              <a:rPr lang="en-US" sz="2400" dirty="0"/>
              <a:t>Non-immunologic</a:t>
            </a:r>
          </a:p>
          <a:p>
            <a:r>
              <a:rPr lang="en-US" sz="2400" dirty="0"/>
              <a:t>Low incidence of adverse events</a:t>
            </a:r>
          </a:p>
          <a:p>
            <a:r>
              <a:rPr lang="en-US" sz="2400" dirty="0"/>
              <a:t>Long-lasting</a:t>
            </a:r>
          </a:p>
        </p:txBody>
      </p:sp>
    </p:spTree>
    <p:extLst>
      <p:ext uri="{BB962C8B-B14F-4D97-AF65-F5344CB8AC3E}">
        <p14:creationId xmlns:p14="http://schemas.microsoft.com/office/powerpoint/2010/main" val="342707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7A5D9D8-BE5D-42A3-96C7-2B6FC7025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0994" y="3581400"/>
            <a:ext cx="4134018" cy="28194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66F252D-4CE1-4F2A-B2BD-3F6457974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711" y="403188"/>
            <a:ext cx="3966702" cy="1044612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HA?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67F72A0-FD87-44CF-BDEE-B2DEE317A47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522412" y="1392355"/>
            <a:ext cx="7816174" cy="409404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Disaccharide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No protein component , no potential for immunologic reaction</a:t>
            </a:r>
          </a:p>
        </p:txBody>
      </p:sp>
    </p:spTree>
    <p:extLst>
      <p:ext uri="{BB962C8B-B14F-4D97-AF65-F5344CB8AC3E}">
        <p14:creationId xmlns:p14="http://schemas.microsoft.com/office/powerpoint/2010/main" val="3356847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EF1EC69-379E-4AF4-8BA8-00FABA029BCC}"/>
              </a:ext>
            </a:extLst>
          </p:cNvPr>
          <p:cNvSpPr txBox="1">
            <a:spLocks/>
          </p:cNvSpPr>
          <p:nvPr/>
        </p:nvSpPr>
        <p:spPr>
          <a:xfrm>
            <a:off x="2894012" y="838200"/>
            <a:ext cx="5562600" cy="762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is it 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AD1B92F-2349-493D-85D6-B62F1A4318FB}"/>
              </a:ext>
            </a:extLst>
          </p:cNvPr>
          <p:cNvSpPr txBox="1">
            <a:spLocks/>
          </p:cNvSpPr>
          <p:nvPr/>
        </p:nvSpPr>
        <p:spPr>
          <a:xfrm>
            <a:off x="1370012" y="1795863"/>
            <a:ext cx="9982200" cy="4452537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dirty="0"/>
              <a:t>ECM </a:t>
            </a:r>
          </a:p>
          <a:p>
            <a:endParaRPr lang="en-US" dirty="0"/>
          </a:p>
          <a:p>
            <a:r>
              <a:rPr lang="en-US" dirty="0"/>
              <a:t>­­15­g ­of ­</a:t>
            </a:r>
            <a:r>
              <a:rPr lang="en-US" dirty="0" err="1"/>
              <a:t>hyaluronan</a:t>
            </a:r>
            <a:r>
              <a:rPr lang="en-US" dirty="0"/>
              <a:t>­ in body,­ 1/3 is­ degraded­ &amp;­ synthesized daily</a:t>
            </a:r>
          </a:p>
          <a:p>
            <a:endParaRPr lang="en-US" dirty="0"/>
          </a:p>
          <a:p>
            <a:r>
              <a:rPr lang="en-US" dirty="0"/>
              <a:t>50% …. in skin</a:t>
            </a:r>
          </a:p>
          <a:p>
            <a:endParaRPr lang="en-US" dirty="0"/>
          </a:p>
          <a:p>
            <a:r>
              <a:rPr lang="en-US" dirty="0"/>
              <a:t>Half-life is ­1 ­to ­2 ­days </a:t>
            </a:r>
          </a:p>
          <a:p>
            <a:endParaRPr lang="en-US" dirty="0"/>
          </a:p>
          <a:p>
            <a:r>
              <a:rPr lang="en-US" dirty="0"/>
              <a:t>Metabolized ­by the­ liver­ to­ carbon­ dioxide­ and­ water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359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0E4A060-D12A-4847-80D0-64F14D8C107D}"/>
              </a:ext>
            </a:extLst>
          </p:cNvPr>
          <p:cNvSpPr txBox="1">
            <a:spLocks/>
          </p:cNvSpPr>
          <p:nvPr/>
        </p:nvSpPr>
        <p:spPr>
          <a:xfrm>
            <a:off x="2957518" y="990600"/>
            <a:ext cx="6184894" cy="609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2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Behavior ….Hydrophilic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46B29FA-22EA-4986-B577-4D37CFF338E2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598612" y="1524001"/>
            <a:ext cx="8229600" cy="411683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Polyanionic</a:t>
            </a:r>
            <a:r>
              <a:rPr lang="en-US" dirty="0"/>
              <a:t> polymer …highly charged</a:t>
            </a:r>
          </a:p>
          <a:p>
            <a:endParaRPr lang="en-US" dirty="0"/>
          </a:p>
          <a:p>
            <a:r>
              <a:rPr lang="en-US" dirty="0"/>
              <a:t>Soluble</a:t>
            </a:r>
          </a:p>
          <a:p>
            <a:endParaRPr lang="en-US" dirty="0"/>
          </a:p>
          <a:p>
            <a:r>
              <a:rPr lang="en-US" dirty="0"/>
              <a:t>High moisturizing power, 20mg HA can hold 10 gm of water</a:t>
            </a:r>
          </a:p>
          <a:p>
            <a:endParaRPr lang="en-US" dirty="0"/>
          </a:p>
          <a:p>
            <a:r>
              <a:rPr lang="en-US" dirty="0"/>
              <a:t>­</a:t>
            </a:r>
            <a:r>
              <a:rPr lang="en-US" dirty="0">
                <a:solidFill>
                  <a:srgbClr val="FF0000"/>
                </a:solidFill>
              </a:rPr>
              <a:t>Mechanism ­of­ action ­as ­a­ filler ­…hydration</a:t>
            </a:r>
          </a:p>
        </p:txBody>
      </p:sp>
    </p:spTree>
    <p:extLst>
      <p:ext uri="{BB962C8B-B14F-4D97-AF65-F5344CB8AC3E}">
        <p14:creationId xmlns:p14="http://schemas.microsoft.com/office/powerpoint/2010/main" val="120169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1132" y="990600"/>
            <a:ext cx="7498080" cy="533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PROPERTIES OF HA FILLER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CA713E8-4F74-4699-8318-A8CCF28B15A5}"/>
              </a:ext>
            </a:extLst>
          </p:cNvPr>
          <p:cNvSpPr txBox="1">
            <a:spLocks/>
          </p:cNvSpPr>
          <p:nvPr/>
        </p:nvSpPr>
        <p:spPr>
          <a:xfrm>
            <a:off x="1674812" y="1524000"/>
            <a:ext cx="6456218" cy="5105400"/>
          </a:xfrm>
          <a:prstGeom prst="rect">
            <a:avLst/>
          </a:prstGeom>
        </p:spPr>
        <p:txBody>
          <a:bodyPr/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>
              <a:buNone/>
            </a:pPr>
            <a:r>
              <a:rPr lang="en-US" dirty="0"/>
              <a:t>6-12 months</a:t>
            </a:r>
          </a:p>
          <a:p>
            <a:pPr marL="82296" indent="0">
              <a:buNone/>
            </a:pPr>
            <a:r>
              <a:rPr lang="en-US" dirty="0"/>
              <a:t>Safe ­</a:t>
            </a:r>
          </a:p>
          <a:p>
            <a:pPr marL="82296" indent="0">
              <a:buNone/>
            </a:pPr>
            <a:r>
              <a:rPr lang="en-US" dirty="0"/>
              <a:t>Soft ­look</a:t>
            </a:r>
          </a:p>
          <a:p>
            <a:pPr marL="82296" indent="0">
              <a:buNone/>
            </a:pPr>
            <a:r>
              <a:rPr lang="en-US" dirty="0"/>
              <a:t>Predictable ­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00A5FA2-4EDC-4E55-9227-1DB2A8B01E5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636713" y="3838576"/>
            <a:ext cx="7810499" cy="271462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dirty="0"/>
              <a:t> Stable at room temperature</a:t>
            </a:r>
          </a:p>
          <a:p>
            <a:pPr marL="82296" indent="0">
              <a:buNone/>
            </a:pPr>
            <a:r>
              <a:rPr lang="en-US" dirty="0"/>
              <a:t> Single preloaded syringes</a:t>
            </a:r>
          </a:p>
          <a:p>
            <a:pPr marL="82296" indent="0">
              <a:buNone/>
            </a:pPr>
            <a:r>
              <a:rPr lang="en-US" dirty="0"/>
              <a:t> Good reversibility with hyaluronidase</a:t>
            </a:r>
          </a:p>
          <a:p>
            <a:pPr marL="82296" indent="0">
              <a:buNone/>
            </a:pPr>
            <a:r>
              <a:rPr lang="en-US" dirty="0"/>
              <a:t> Provide immediate lift</a:t>
            </a:r>
          </a:p>
          <a:p>
            <a:pPr marL="82296" indent="0">
              <a:buNone/>
            </a:pPr>
            <a:r>
              <a:rPr lang="en-US" dirty="0"/>
              <a:t> Easily injected through small gauge needles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72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1143000"/>
            <a:ext cx="9143998" cy="4572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RHEOLOGIC PROPERTIES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4635A7-B998-400E-BD25-7802E2C57998}"/>
              </a:ext>
            </a:extLst>
          </p:cNvPr>
          <p:cNvSpPr txBox="1">
            <a:spLocks/>
          </p:cNvSpPr>
          <p:nvPr/>
        </p:nvSpPr>
        <p:spPr>
          <a:xfrm>
            <a:off x="1446212" y="1981201"/>
            <a:ext cx="7287491" cy="3424107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dirty="0"/>
              <a:t>Molecular weight</a:t>
            </a:r>
          </a:p>
          <a:p>
            <a:r>
              <a:rPr lang="en-US" dirty="0"/>
              <a:t>Cross linking </a:t>
            </a:r>
          </a:p>
          <a:p>
            <a:r>
              <a:rPr lang="en-US" dirty="0"/>
              <a:t>Concentration </a:t>
            </a:r>
          </a:p>
          <a:p>
            <a:r>
              <a:rPr lang="en-US" dirty="0"/>
              <a:t>Modulus </a:t>
            </a:r>
          </a:p>
          <a:p>
            <a:pPr lvl="1"/>
            <a:r>
              <a:rPr lang="en-US" dirty="0"/>
              <a:t>Viscous modulus</a:t>
            </a:r>
          </a:p>
          <a:p>
            <a:pPr lvl="1"/>
            <a:r>
              <a:rPr lang="en-US" dirty="0"/>
              <a:t>Elastic modulus</a:t>
            </a:r>
          </a:p>
          <a:p>
            <a:r>
              <a:rPr lang="en-US" dirty="0"/>
              <a:t>Swelling </a:t>
            </a:r>
          </a:p>
          <a:p>
            <a:r>
              <a:rPr lang="en-US" dirty="0"/>
              <a:t>Particle size &amp; extrusion force</a:t>
            </a:r>
          </a:p>
          <a:p>
            <a:r>
              <a:rPr lang="en-US" dirty="0" err="1"/>
              <a:t>Cohesivity</a:t>
            </a:r>
            <a:r>
              <a:rPr lang="en-US" dirty="0"/>
              <a:t>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660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304800"/>
            <a:ext cx="9143998" cy="990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</a:t>
            </a:r>
            <a:r>
              <a:rPr lang="en-US" sz="3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cross-linked?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622A154-3BC4-4CC5-9C65-28EE9E88FBFC}"/>
              </a:ext>
            </a:extLst>
          </p:cNvPr>
          <p:cNvSpPr txBox="1">
            <a:spLocks/>
          </p:cNvSpPr>
          <p:nvPr/>
        </p:nvSpPr>
        <p:spPr>
          <a:xfrm>
            <a:off x="1522412" y="1782734"/>
            <a:ext cx="4982442" cy="2941666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>
              <a:buNone/>
            </a:pPr>
            <a:r>
              <a:rPr lang="en-US" sz="2400" dirty="0"/>
              <a:t>Half life 1-2 days</a:t>
            </a:r>
          </a:p>
          <a:p>
            <a:pPr marL="82296" indent="0">
              <a:buNone/>
            </a:pPr>
            <a:r>
              <a:rPr lang="en-US" sz="2400" dirty="0"/>
              <a:t>Dissolve in water, behaves as a fluid</a:t>
            </a:r>
          </a:p>
          <a:p>
            <a:pPr marL="82296" indent="0">
              <a:buNone/>
            </a:pPr>
            <a:r>
              <a:rPr lang="en-US" sz="2400" dirty="0"/>
              <a:t>Excellent biocompatibility</a:t>
            </a:r>
          </a:p>
          <a:p>
            <a:pPr marL="82296" indent="0">
              <a:buNone/>
            </a:pPr>
            <a:r>
              <a:rPr lang="en-US" sz="2400" dirty="0"/>
              <a:t>Poor mechanical properties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C54ED0-1BB6-4E44-B72E-13748C50283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522412" y="3693607"/>
            <a:ext cx="8001000" cy="1411793"/>
          </a:xfrm>
          <a:prstGeom prst="rect">
            <a:avLst/>
          </a:prstGeo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en-US" dirty="0"/>
              <a:t>Cross-linking improves mechanical properties by creating gels</a:t>
            </a:r>
          </a:p>
          <a:p>
            <a:pPr marL="82296" indent="0">
              <a:buNone/>
            </a:pPr>
            <a:r>
              <a:rPr lang="en-US" dirty="0"/>
              <a:t>Longevity ­</a:t>
            </a:r>
          </a:p>
          <a:p>
            <a:pPr marL="82296" indent="0">
              <a:buNone/>
            </a:pPr>
            <a:r>
              <a:rPr lang="en-US" dirty="0"/>
              <a:t>Degree­ of ­cross linking ­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C07A38-9420-4142-B397-EDAFD7CAF6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72" b="39900"/>
          <a:stretch/>
        </p:blipFill>
        <p:spPr>
          <a:xfrm>
            <a:off x="6284912" y="4343400"/>
            <a:ext cx="4215726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6351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33DC903-DA36-4C55-A259-D4A9377E1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4012" y="1066800"/>
            <a:ext cx="7498080" cy="4572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Monophasic vs Biphasic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2BA4791-97F0-4462-95E9-8FB759B61105}"/>
              </a:ext>
            </a:extLst>
          </p:cNvPr>
          <p:cNvSpPr txBox="1">
            <a:spLocks/>
          </p:cNvSpPr>
          <p:nvPr/>
        </p:nvSpPr>
        <p:spPr>
          <a:xfrm>
            <a:off x="1827212" y="2452688"/>
            <a:ext cx="4160520" cy="823912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Monophasic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83DEF198-4C59-41E3-9FB5-7E6182AF2B31}"/>
              </a:ext>
            </a:extLst>
          </p:cNvPr>
          <p:cNvSpPr txBox="1">
            <a:spLocks/>
          </p:cNvSpPr>
          <p:nvPr/>
        </p:nvSpPr>
        <p:spPr>
          <a:xfrm>
            <a:off x="7466012" y="2452688"/>
            <a:ext cx="4160520" cy="823912"/>
          </a:xfrm>
          <a:prstGeom prst="rect">
            <a:avLst/>
          </a:prstGeom>
        </p:spPr>
        <p:txBody>
          <a:bodyPr/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Biphasic 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20290A32-65F6-4D01-97FE-651CE6B371C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751012" y="3048000"/>
            <a:ext cx="4160520" cy="169545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r>
              <a:rPr lang="en-US" sz="2000" dirty="0"/>
              <a:t>Non-CL HA not added</a:t>
            </a:r>
          </a:p>
          <a:p>
            <a:r>
              <a:rPr lang="en-US" sz="2000" dirty="0"/>
              <a:t>Relatively longer duration of action</a:t>
            </a:r>
          </a:p>
          <a:p>
            <a:r>
              <a:rPr lang="en-US" sz="2000" dirty="0"/>
              <a:t>High cross linking ratio</a:t>
            </a:r>
          </a:p>
          <a:p>
            <a:r>
              <a:rPr lang="en-US" sz="2000" dirty="0"/>
              <a:t>Difficult to mold shape 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8235E812-4CAA-468A-82CC-542B7355B395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7085012" y="2971800"/>
            <a:ext cx="4160520" cy="2779361"/>
          </a:xfrm>
          <a:prstGeom prst="rect">
            <a:avLst/>
          </a:prstGeom>
        </p:spPr>
        <p:txBody>
          <a:bodyPr/>
          <a:lstStyle/>
          <a:p>
            <a:r>
              <a:rPr lang="en-US" sz="2000" dirty="0"/>
              <a:t>Non-CL HA added</a:t>
            </a:r>
          </a:p>
          <a:p>
            <a:r>
              <a:rPr lang="en-US" sz="2000" dirty="0"/>
              <a:t>Disappear in 1-2 weeks</a:t>
            </a:r>
          </a:p>
          <a:p>
            <a:r>
              <a:rPr lang="en-US" sz="2000" dirty="0"/>
              <a:t>Big particle size</a:t>
            </a:r>
          </a:p>
          <a:p>
            <a:r>
              <a:rPr lang="en-US" sz="2000" dirty="0"/>
              <a:t>Low cross linking ratio</a:t>
            </a:r>
          </a:p>
          <a:p>
            <a:r>
              <a:rPr lang="en-US" sz="2000" dirty="0"/>
              <a:t>Easy to mold shape</a:t>
            </a:r>
          </a:p>
          <a:p>
            <a:endParaRPr lang="en-US" sz="2000" dirty="0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DAB63B68-BA72-494A-86B8-8BB3748C89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636" t="50000"/>
          <a:stretch/>
        </p:blipFill>
        <p:spPr>
          <a:xfrm>
            <a:off x="4813088" y="3962400"/>
            <a:ext cx="1433724" cy="1712117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22E2A911-AD0E-4B7C-91DB-C044C78A4A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636" b="54337"/>
          <a:stretch/>
        </p:blipFill>
        <p:spPr>
          <a:xfrm>
            <a:off x="10147088" y="3962400"/>
            <a:ext cx="1433724" cy="1563625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44A254C-37DF-4A15-978D-7B9BF9D35737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522412" y="1581150"/>
            <a:ext cx="9190346" cy="11620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36" lvl="1" indent="0">
              <a:buNone/>
            </a:pPr>
            <a:r>
              <a:rPr lang="en-US" sz="2400" dirty="0"/>
              <a:t>Homogeneous gels / Monophasic</a:t>
            </a:r>
          </a:p>
          <a:p>
            <a:pPr marL="402336" lvl="1" indent="0">
              <a:buNone/>
            </a:pPr>
            <a:r>
              <a:rPr lang="en-US" sz="2400" dirty="0"/>
              <a:t>Suspensions of particles in gel carriers / Biphasic</a:t>
            </a:r>
          </a:p>
        </p:txBody>
      </p:sp>
    </p:spTree>
    <p:extLst>
      <p:ext uri="{BB962C8B-B14F-4D97-AF65-F5344CB8AC3E}">
        <p14:creationId xmlns:p14="http://schemas.microsoft.com/office/powerpoint/2010/main" val="121840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7F2C251-CFAF-4328-9D37-9A9963EB4847}"/>
              </a:ext>
            </a:extLst>
          </p:cNvPr>
          <p:cNvSpPr txBox="1">
            <a:spLocks/>
          </p:cNvSpPr>
          <p:nvPr/>
        </p:nvSpPr>
        <p:spPr>
          <a:xfrm>
            <a:off x="3140447" y="1106284"/>
            <a:ext cx="8897565" cy="493916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2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Elastic modulus… G’ Prime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94951AB-B48E-45F9-8466-CE7AD702569C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522412" y="1828801"/>
            <a:ext cx="8077200" cy="342410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Firmness/hardness or softness of a gel </a:t>
            </a:r>
          </a:p>
          <a:p>
            <a:r>
              <a:rPr lang="en-US" dirty="0"/>
              <a:t>G’ represents the amount of stress required to produce a given amount of deformation</a:t>
            </a:r>
          </a:p>
          <a:p>
            <a:endParaRPr lang="en-US" dirty="0"/>
          </a:p>
          <a:p>
            <a:r>
              <a:rPr lang="en-US" dirty="0"/>
              <a:t>Modulus is affected by</a:t>
            </a:r>
          </a:p>
          <a:p>
            <a:pPr lvl="1"/>
            <a:r>
              <a:rPr lang="en-US" dirty="0"/>
              <a:t>Degree of cross linking</a:t>
            </a:r>
          </a:p>
          <a:p>
            <a:pPr lvl="1"/>
            <a:r>
              <a:rPr lang="en-US" dirty="0"/>
              <a:t>Concentration of gel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ECFA35-1446-4F6D-B789-1628545B2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5412" y="3620884"/>
            <a:ext cx="4170438" cy="156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0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48BB7B1-1424-429B-9559-176BBAFC7ECA}"/>
              </a:ext>
            </a:extLst>
          </p:cNvPr>
          <p:cNvSpPr txBox="1">
            <a:spLocks/>
          </p:cNvSpPr>
          <p:nvPr/>
        </p:nvSpPr>
        <p:spPr>
          <a:xfrm>
            <a:off x="1217612" y="1066801"/>
            <a:ext cx="10210800" cy="4648199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>
              <a:buNone/>
            </a:pPr>
            <a:r>
              <a:rPr lang="en-US" sz="2400" dirty="0">
                <a:solidFill>
                  <a:srgbClr val="FFC000"/>
                </a:solidFill>
              </a:rPr>
              <a:t>Gels with </a:t>
            </a:r>
            <a:r>
              <a:rPr lang="en-US" sz="2400" b="1" dirty="0">
                <a:solidFill>
                  <a:srgbClr val="FFC000"/>
                </a:solidFill>
              </a:rPr>
              <a:t>higher G</a:t>
            </a:r>
            <a:r>
              <a:rPr lang="en-US" sz="2400" dirty="0">
                <a:solidFill>
                  <a:srgbClr val="FFC000"/>
                </a:solidFill>
              </a:rPr>
              <a:t>’ </a:t>
            </a:r>
            <a:endParaRPr lang="en-US" sz="2400" dirty="0"/>
          </a:p>
          <a:p>
            <a:r>
              <a:rPr lang="en-US" sz="2400" dirty="0"/>
              <a:t>Resist dynamic forces occurring during facial muscle movement </a:t>
            </a:r>
          </a:p>
          <a:p>
            <a:r>
              <a:rPr lang="en-US" sz="2400" dirty="0"/>
              <a:t>Provide better support and lift --- Deep filling</a:t>
            </a:r>
          </a:p>
          <a:p>
            <a:r>
              <a:rPr lang="en-US" sz="2400" dirty="0"/>
              <a:t>Longer duration of correction </a:t>
            </a:r>
          </a:p>
          <a:p>
            <a:endParaRPr lang="en-US" sz="2400" dirty="0"/>
          </a:p>
          <a:p>
            <a:pPr marL="82296" indent="0">
              <a:buNone/>
            </a:pPr>
            <a:r>
              <a:rPr lang="en-US" sz="2400" dirty="0">
                <a:solidFill>
                  <a:srgbClr val="FFC000"/>
                </a:solidFill>
              </a:rPr>
              <a:t>Gels with </a:t>
            </a:r>
            <a:r>
              <a:rPr lang="en-US" sz="2400" b="1" dirty="0">
                <a:solidFill>
                  <a:srgbClr val="FFC000"/>
                </a:solidFill>
              </a:rPr>
              <a:t>low G</a:t>
            </a:r>
            <a:r>
              <a:rPr lang="en-US" sz="2400" dirty="0">
                <a:solidFill>
                  <a:srgbClr val="FFC000"/>
                </a:solidFill>
              </a:rPr>
              <a:t>’ </a:t>
            </a:r>
            <a:endParaRPr lang="en-US" sz="2400" dirty="0"/>
          </a:p>
          <a:p>
            <a:r>
              <a:rPr lang="en-US" sz="2400" dirty="0"/>
              <a:t>Static and superficial wrinkles</a:t>
            </a:r>
          </a:p>
          <a:p>
            <a:r>
              <a:rPr lang="en-US" sz="2400" dirty="0"/>
              <a:t>Little volume at larger areas, softness and natural feel </a:t>
            </a:r>
          </a:p>
        </p:txBody>
      </p:sp>
    </p:spTree>
    <p:extLst>
      <p:ext uri="{BB962C8B-B14F-4D97-AF65-F5344CB8AC3E}">
        <p14:creationId xmlns:p14="http://schemas.microsoft.com/office/powerpoint/2010/main" val="138528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914400"/>
            <a:ext cx="9448800" cy="6858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BASIC INJECTION TECHNIQUES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3F96B9C-A76B-4922-ADC4-66D855221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8612" y="1981200"/>
            <a:ext cx="4203192" cy="3581400"/>
          </a:xfrm>
        </p:spPr>
        <p:txBody>
          <a:bodyPr>
            <a:normAutofit/>
          </a:bodyPr>
          <a:lstStyle/>
          <a:p>
            <a:r>
              <a:rPr lang="en-US" dirty="0"/>
              <a:t>Serial puncture</a:t>
            </a:r>
          </a:p>
          <a:p>
            <a:r>
              <a:rPr lang="en-US" dirty="0"/>
              <a:t>Linear threading</a:t>
            </a:r>
          </a:p>
          <a:p>
            <a:r>
              <a:rPr lang="en-US" dirty="0"/>
              <a:t>Cross-hatching</a:t>
            </a:r>
          </a:p>
          <a:p>
            <a:r>
              <a:rPr lang="en-US" dirty="0"/>
              <a:t>Fanning</a:t>
            </a:r>
          </a:p>
          <a:p>
            <a:r>
              <a:rPr lang="en-US" dirty="0"/>
              <a:t>Depot</a:t>
            </a:r>
          </a:p>
          <a:p>
            <a:pPr marL="82296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C2F745-D093-4FBA-A02F-1D43FF1C7B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637" y="533400"/>
            <a:ext cx="2238375" cy="3276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4861E9-8A29-4656-ACA2-870E8C9B3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637" y="3810000"/>
            <a:ext cx="2238375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28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012" y="1295400"/>
            <a:ext cx="37338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5084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alkboard 16x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TF00001018.potx" id="{D19C2884-2C55-4C1A-A5C2-5D03FF1F35A4}" vid="{5F7A9C6A-558C-4654-B762-2F22BC904FAE}"/>
    </a:ext>
  </a:extLst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halkboard_16x9">
    <a:dk1>
      <a:sysClr val="windowText" lastClr="000000"/>
    </a:dk1>
    <a:lt1>
      <a:sysClr val="window" lastClr="FFFFFF"/>
    </a:lt1>
    <a:dk2>
      <a:srgbClr val="333333"/>
    </a:dk2>
    <a:lt2>
      <a:srgbClr val="B2B2B2"/>
    </a:lt2>
    <a:accent1>
      <a:srgbClr val="57BCE5"/>
    </a:accent1>
    <a:accent2>
      <a:srgbClr val="F4D968"/>
    </a:accent2>
    <a:accent3>
      <a:srgbClr val="AEBD57"/>
    </a:accent3>
    <a:accent4>
      <a:srgbClr val="DF9041"/>
    </a:accent4>
    <a:accent5>
      <a:srgbClr val="E35F5F"/>
    </a:accent5>
    <a:accent6>
      <a:srgbClr val="828BCE"/>
    </a:accent6>
    <a:hlink>
      <a:srgbClr val="57BCE5"/>
    </a:hlink>
    <a:folHlink>
      <a:srgbClr val="96969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8883</TotalTime>
  <Words>757</Words>
  <Application>Microsoft Office PowerPoint</Application>
  <PresentationFormat>Custom</PresentationFormat>
  <Paragraphs>182</Paragraphs>
  <Slides>70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8" baseType="lpstr">
      <vt:lpstr>Arial</vt:lpstr>
      <vt:lpstr>Consolas</vt:lpstr>
      <vt:lpstr>Corbel</vt:lpstr>
      <vt:lpstr>Revival565BT-Roman</vt:lpstr>
      <vt:lpstr>Times New Roman</vt:lpstr>
      <vt:lpstr>Wingdings</vt:lpstr>
      <vt:lpstr>Wingdings 2</vt:lpstr>
      <vt:lpstr>Chalkboard 16x9</vt:lpstr>
      <vt:lpstr>PowerPoint Presentation</vt:lpstr>
      <vt:lpstr>SURFACE ANATOMY OF FACE &amp;  DERMAL FILLERS Rheology &amp; Injection Techniques</vt:lpstr>
      <vt:lpstr>OUTLINE</vt:lpstr>
      <vt:lpstr>PowerPoint Presentation</vt:lpstr>
      <vt:lpstr>PowerPoint Presentation</vt:lpstr>
      <vt:lpstr>PowerPoint Presentation</vt:lpstr>
      <vt:lpstr>ANATOMICAL LAYERS OF SKIN</vt:lpstr>
      <vt:lpstr>PowerPoint Presentation</vt:lpstr>
      <vt:lpstr>PowerPoint Presentation</vt:lpstr>
      <vt:lpstr>PowerPoint Presentation</vt:lpstr>
      <vt:lpstr>PowerPoint Presentation</vt:lpstr>
      <vt:lpstr>FAT COMPARTMENTS &amp; LIGAMENTS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NERVE SUPPLY OF FACE</vt:lpstr>
      <vt:lpstr>PowerPoint Presentation</vt:lpstr>
      <vt:lpstr>PowerPoint Presentation</vt:lpstr>
      <vt:lpstr>VASCULAR SUPPLY OF FACE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VASCULAR DANGER ZONES OF THE FACE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OGEE CURVE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INTRODUCTION</vt:lpstr>
      <vt:lpstr>TYPES OF FILLERS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IDEAL INJECTABLE FILLER</vt:lpstr>
      <vt:lpstr>What is HA?</vt:lpstr>
      <vt:lpstr>PowerPoint Presentation</vt:lpstr>
      <vt:lpstr>PowerPoint Presentation</vt:lpstr>
      <vt:lpstr>      PROPERTIES OF HA FILLER</vt:lpstr>
      <vt:lpstr>               RHEOLOGIC PROPERTIES</vt:lpstr>
      <vt:lpstr>Why cross-linked?</vt:lpstr>
      <vt:lpstr>Monophasic vs Biphasic</vt:lpstr>
      <vt:lpstr>PowerPoint Presentation</vt:lpstr>
      <vt:lpstr>PowerPoint Presentation</vt:lpstr>
      <vt:lpstr>  BASIC INJECTION TECHNIQUES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Wajeeha</dc:creator>
  <cp:lastModifiedBy>Nauman Shaukat</cp:lastModifiedBy>
  <cp:revision>90</cp:revision>
  <dcterms:created xsi:type="dcterms:W3CDTF">2022-12-04T17:17:38Z</dcterms:created>
  <dcterms:modified xsi:type="dcterms:W3CDTF">2024-11-13T18:04:27Z</dcterms:modified>
</cp:coreProperties>
</file>